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0242"/>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7586710-9F16-443B-A44A-E1B2E4E7E67B}" type="datetimeFigureOut">
              <a:rPr lang="en-GB" smtClean="0"/>
              <a:t>16/08/2019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9C1258-03D6-4B89-82F1-A57D15FEE128}" type="slidenum">
              <a:rPr lang="en-GB" smtClean="0"/>
              <a:t>‹#›</a:t>
            </a:fld>
            <a:endParaRPr lang="en-GB"/>
          </a:p>
        </p:txBody>
      </p:sp>
    </p:spTree>
    <p:extLst>
      <p:ext uri="{BB962C8B-B14F-4D97-AF65-F5344CB8AC3E}">
        <p14:creationId xmlns:p14="http://schemas.microsoft.com/office/powerpoint/2010/main" val="2658213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7586710-9F16-443B-A44A-E1B2E4E7E67B}" type="datetimeFigureOut">
              <a:rPr lang="en-GB" smtClean="0"/>
              <a:t>16/08/2019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9C1258-03D6-4B89-82F1-A57D15FEE128}" type="slidenum">
              <a:rPr lang="en-GB" smtClean="0"/>
              <a:t>‹#›</a:t>
            </a:fld>
            <a:endParaRPr lang="en-GB"/>
          </a:p>
        </p:txBody>
      </p:sp>
    </p:spTree>
    <p:extLst>
      <p:ext uri="{BB962C8B-B14F-4D97-AF65-F5344CB8AC3E}">
        <p14:creationId xmlns:p14="http://schemas.microsoft.com/office/powerpoint/2010/main" val="60765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7586710-9F16-443B-A44A-E1B2E4E7E67B}" type="datetimeFigureOut">
              <a:rPr lang="en-GB" smtClean="0"/>
              <a:t>16/08/2019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9C1258-03D6-4B89-82F1-A57D15FEE128}" type="slidenum">
              <a:rPr lang="en-GB" smtClean="0"/>
              <a:t>‹#›</a:t>
            </a:fld>
            <a:endParaRPr lang="en-GB"/>
          </a:p>
        </p:txBody>
      </p:sp>
    </p:spTree>
    <p:extLst>
      <p:ext uri="{BB962C8B-B14F-4D97-AF65-F5344CB8AC3E}">
        <p14:creationId xmlns:p14="http://schemas.microsoft.com/office/powerpoint/2010/main" val="1465038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7586710-9F16-443B-A44A-E1B2E4E7E67B}" type="datetimeFigureOut">
              <a:rPr lang="en-GB" smtClean="0"/>
              <a:t>16/08/2019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9C1258-03D6-4B89-82F1-A57D15FEE128}" type="slidenum">
              <a:rPr lang="en-GB" smtClean="0"/>
              <a:t>‹#›</a:t>
            </a:fld>
            <a:endParaRPr lang="en-GB"/>
          </a:p>
        </p:txBody>
      </p:sp>
    </p:spTree>
    <p:extLst>
      <p:ext uri="{BB962C8B-B14F-4D97-AF65-F5344CB8AC3E}">
        <p14:creationId xmlns:p14="http://schemas.microsoft.com/office/powerpoint/2010/main" val="2248941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586710-9F16-443B-A44A-E1B2E4E7E67B}" type="datetimeFigureOut">
              <a:rPr lang="en-GB" smtClean="0"/>
              <a:t>16/08/2019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9C1258-03D6-4B89-82F1-A57D15FEE128}" type="slidenum">
              <a:rPr lang="en-GB" smtClean="0"/>
              <a:t>‹#›</a:t>
            </a:fld>
            <a:endParaRPr lang="en-GB"/>
          </a:p>
        </p:txBody>
      </p:sp>
    </p:spTree>
    <p:extLst>
      <p:ext uri="{BB962C8B-B14F-4D97-AF65-F5344CB8AC3E}">
        <p14:creationId xmlns:p14="http://schemas.microsoft.com/office/powerpoint/2010/main" val="2283990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7586710-9F16-443B-A44A-E1B2E4E7E67B}" type="datetimeFigureOut">
              <a:rPr lang="en-GB" smtClean="0"/>
              <a:t>16/08/2019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9C1258-03D6-4B89-82F1-A57D15FEE128}" type="slidenum">
              <a:rPr lang="en-GB" smtClean="0"/>
              <a:t>‹#›</a:t>
            </a:fld>
            <a:endParaRPr lang="en-GB"/>
          </a:p>
        </p:txBody>
      </p:sp>
    </p:spTree>
    <p:extLst>
      <p:ext uri="{BB962C8B-B14F-4D97-AF65-F5344CB8AC3E}">
        <p14:creationId xmlns:p14="http://schemas.microsoft.com/office/powerpoint/2010/main" val="2846502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7586710-9F16-443B-A44A-E1B2E4E7E67B}" type="datetimeFigureOut">
              <a:rPr lang="en-GB" smtClean="0"/>
              <a:t>16/08/2019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89C1258-03D6-4B89-82F1-A57D15FEE128}" type="slidenum">
              <a:rPr lang="en-GB" smtClean="0"/>
              <a:t>‹#›</a:t>
            </a:fld>
            <a:endParaRPr lang="en-GB"/>
          </a:p>
        </p:txBody>
      </p:sp>
    </p:spTree>
    <p:extLst>
      <p:ext uri="{BB962C8B-B14F-4D97-AF65-F5344CB8AC3E}">
        <p14:creationId xmlns:p14="http://schemas.microsoft.com/office/powerpoint/2010/main" val="2300564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7586710-9F16-443B-A44A-E1B2E4E7E67B}" type="datetimeFigureOut">
              <a:rPr lang="en-GB" smtClean="0"/>
              <a:t>16/08/2019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89C1258-03D6-4B89-82F1-A57D15FEE128}" type="slidenum">
              <a:rPr lang="en-GB" smtClean="0"/>
              <a:t>‹#›</a:t>
            </a:fld>
            <a:endParaRPr lang="en-GB"/>
          </a:p>
        </p:txBody>
      </p:sp>
    </p:spTree>
    <p:extLst>
      <p:ext uri="{BB962C8B-B14F-4D97-AF65-F5344CB8AC3E}">
        <p14:creationId xmlns:p14="http://schemas.microsoft.com/office/powerpoint/2010/main" val="4006621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586710-9F16-443B-A44A-E1B2E4E7E67B}" type="datetimeFigureOut">
              <a:rPr lang="en-GB" smtClean="0"/>
              <a:t>16/08/2019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89C1258-03D6-4B89-82F1-A57D15FEE128}" type="slidenum">
              <a:rPr lang="en-GB" smtClean="0"/>
              <a:t>‹#›</a:t>
            </a:fld>
            <a:endParaRPr lang="en-GB"/>
          </a:p>
        </p:txBody>
      </p:sp>
    </p:spTree>
    <p:extLst>
      <p:ext uri="{BB962C8B-B14F-4D97-AF65-F5344CB8AC3E}">
        <p14:creationId xmlns:p14="http://schemas.microsoft.com/office/powerpoint/2010/main" val="953394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586710-9F16-443B-A44A-E1B2E4E7E67B}" type="datetimeFigureOut">
              <a:rPr lang="en-GB" smtClean="0"/>
              <a:t>16/08/2019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9C1258-03D6-4B89-82F1-A57D15FEE128}" type="slidenum">
              <a:rPr lang="en-GB" smtClean="0"/>
              <a:t>‹#›</a:t>
            </a:fld>
            <a:endParaRPr lang="en-GB"/>
          </a:p>
        </p:txBody>
      </p:sp>
    </p:spTree>
    <p:extLst>
      <p:ext uri="{BB962C8B-B14F-4D97-AF65-F5344CB8AC3E}">
        <p14:creationId xmlns:p14="http://schemas.microsoft.com/office/powerpoint/2010/main" val="3262864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586710-9F16-443B-A44A-E1B2E4E7E67B}" type="datetimeFigureOut">
              <a:rPr lang="en-GB" smtClean="0"/>
              <a:t>16/08/2019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9C1258-03D6-4B89-82F1-A57D15FEE128}" type="slidenum">
              <a:rPr lang="en-GB" smtClean="0"/>
              <a:t>‹#›</a:t>
            </a:fld>
            <a:endParaRPr lang="en-GB"/>
          </a:p>
        </p:txBody>
      </p:sp>
    </p:spTree>
    <p:extLst>
      <p:ext uri="{BB962C8B-B14F-4D97-AF65-F5344CB8AC3E}">
        <p14:creationId xmlns:p14="http://schemas.microsoft.com/office/powerpoint/2010/main" val="43434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586710-9F16-443B-A44A-E1B2E4E7E67B}" type="datetimeFigureOut">
              <a:rPr lang="en-GB" smtClean="0"/>
              <a:t>16/08/2019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C1258-03D6-4B89-82F1-A57D15FEE128}" type="slidenum">
              <a:rPr lang="en-GB" smtClean="0"/>
              <a:t>‹#›</a:t>
            </a:fld>
            <a:endParaRPr lang="en-GB"/>
          </a:p>
        </p:txBody>
      </p:sp>
    </p:spTree>
    <p:extLst>
      <p:ext uri="{BB962C8B-B14F-4D97-AF65-F5344CB8AC3E}">
        <p14:creationId xmlns:p14="http://schemas.microsoft.com/office/powerpoint/2010/main" val="999137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AutoShape 5"/>
          <p:cNvSpPr>
            <a:spLocks noChangeArrowheads="1"/>
          </p:cNvSpPr>
          <p:nvPr/>
        </p:nvSpPr>
        <p:spPr bwMode="auto">
          <a:xfrm>
            <a:off x="882649" y="4991817"/>
            <a:ext cx="10426702" cy="1617821"/>
          </a:xfrm>
          <a:prstGeom prst="verticalScroll">
            <a:avLst>
              <a:gd name="adj" fmla="val 12500"/>
            </a:avLst>
          </a:prstGeom>
          <a:solidFill>
            <a:srgbClr val="C00000">
              <a:alpha val="80000"/>
            </a:srgbClr>
          </a:solidFill>
          <a:ln w="34925" algn="ctr">
            <a:solidFill>
              <a:srgbClr val="FFFF99"/>
            </a:solidFill>
            <a:miter lim="800000"/>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ar-EG" altLang="en-US" sz="4000" b="1" dirty="0">
                <a:solidFill>
                  <a:schemeClr val="bg1"/>
                </a:solidFill>
                <a:latin typeface="Times New Roman" panose="02020603050405020304" pitchFamily="18" charset="0"/>
                <a:cs typeface="Times New Roman" panose="02020603050405020304" pitchFamily="18" charset="0"/>
              </a:rPr>
              <a:t>كيف أدخل من الباب الضيق</a:t>
            </a:r>
            <a:endParaRPr lang="en-GB" altLang="en-US" sz="4000" b="1" dirty="0">
              <a:solidFill>
                <a:schemeClr val="bg1"/>
              </a:solidFill>
              <a:latin typeface="Times New Roman" panose="02020603050405020304" pitchFamily="18" charset="0"/>
              <a:cs typeface="Times New Roman" panose="02020603050405020304" pitchFamily="18" charset="0"/>
            </a:endParaRPr>
          </a:p>
          <a:p>
            <a:pPr algn="ctr" eaLnBrk="1" hangingPunct="1">
              <a:spcBef>
                <a:spcPct val="0"/>
              </a:spcBef>
              <a:buFontTx/>
              <a:buNone/>
            </a:pPr>
            <a:r>
              <a:rPr lang="en-GB" altLang="en-US" sz="4000" b="1" dirty="0">
                <a:solidFill>
                  <a:schemeClr val="bg1"/>
                </a:solidFill>
                <a:latin typeface="Times New Roman" panose="02020603050405020304" pitchFamily="18" charset="0"/>
                <a:cs typeface="Times New Roman" panose="02020603050405020304" pitchFamily="18" charset="0"/>
              </a:rPr>
              <a:t>How to Enter through the Narrow Gate</a:t>
            </a:r>
            <a:endParaRPr lang="ar-EG" altLang="en-US" sz="40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9969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8000"/>
          </a:xfrm>
          <a:prstGeom prst="rect">
            <a:avLst/>
          </a:prstGeom>
        </p:spPr>
      </p:pic>
      <p:sp>
        <p:nvSpPr>
          <p:cNvPr id="4" name="Rectangle: Diagonal Corners Rounded 3">
            <a:extLst>
              <a:ext uri="{FF2B5EF4-FFF2-40B4-BE49-F238E27FC236}">
                <a16:creationId xmlns:a16="http://schemas.microsoft.com/office/drawing/2014/main" id="{7C147A10-D0C2-4BB0-89A5-21B59165BB11}"/>
              </a:ext>
            </a:extLst>
          </p:cNvPr>
          <p:cNvSpPr>
            <a:spLocks noChangeArrowheads="1"/>
          </p:cNvSpPr>
          <p:nvPr/>
        </p:nvSpPr>
        <p:spPr bwMode="auto">
          <a:xfrm>
            <a:off x="870857" y="3204030"/>
            <a:ext cx="10517189" cy="2826306"/>
          </a:xfrm>
          <a:prstGeom prst="round2DiagRect">
            <a:avLst/>
          </a:prstGeom>
          <a:solidFill>
            <a:srgbClr val="002060">
              <a:alpha val="65097"/>
            </a:srgbClr>
          </a:solidFill>
          <a:ln w="34925" algn="ctr">
            <a:solidFill>
              <a:srgbClr val="FFCC99"/>
            </a:solidFill>
            <a:round/>
            <a:headEnd/>
            <a:tailEnd/>
          </a:ln>
          <a:effectLst>
            <a:outerShdw dist="17961" dir="2700000" algn="ctr" rotWithShape="0">
              <a:srgbClr val="000000">
                <a:alpha val="50000"/>
              </a:srgbClr>
            </a:outerShdw>
          </a:effec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a:defRPr/>
            </a:pPr>
            <a:r>
              <a:rPr lang="ar-EG" sz="3200" b="1" dirty="0">
                <a:solidFill>
                  <a:schemeClr val="bg1"/>
                </a:solidFill>
              </a:rPr>
              <a:t>اجاب يسوع الحق الحق اقول لك ان كان احد لا يولد من الماء و الروح لا يقدر ان يدخل ملكوت الله (يو  3 :  5)</a:t>
            </a:r>
          </a:p>
          <a:p>
            <a:pPr algn="ctr">
              <a:defRPr/>
            </a:pPr>
            <a:r>
              <a:rPr lang="en-US" sz="3200" b="1" dirty="0">
                <a:solidFill>
                  <a:schemeClr val="bg1"/>
                </a:solidFill>
              </a:rPr>
              <a:t>Jesus answered, "Most assuredly, I say to you, unless one is born of water and the Spirit, he cannot enter the kingdom of God (Joh  3 :  5)</a:t>
            </a:r>
          </a:p>
        </p:txBody>
      </p:sp>
      <p:sp>
        <p:nvSpPr>
          <p:cNvPr id="7" name="AutoShape 8"/>
          <p:cNvSpPr>
            <a:spLocks noChangeArrowheads="1"/>
          </p:cNvSpPr>
          <p:nvPr/>
        </p:nvSpPr>
        <p:spPr bwMode="auto">
          <a:xfrm>
            <a:off x="7186552" y="331606"/>
            <a:ext cx="4449762" cy="1643062"/>
          </a:xfrm>
          <a:prstGeom prst="flowChartManualInput">
            <a:avLst/>
          </a:prstGeom>
          <a:solidFill>
            <a:srgbClr val="C00000">
              <a:alpha val="72156"/>
            </a:srgbClr>
          </a:solidFill>
          <a:ln w="34925" algn="ctr">
            <a:solidFill>
              <a:srgbClr val="EAC8C4"/>
            </a:solidFill>
            <a:miter lim="800000"/>
            <a:headEnd/>
            <a:tailEnd/>
          </a:ln>
          <a:effectLst>
            <a:outerShdw dist="17961" dir="2700000" algn="ctr" rotWithShape="0">
              <a:srgbClr val="000000">
                <a:alpha val="50000"/>
              </a:srgbClr>
            </a:outerShdw>
          </a:effec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None/>
            </a:pPr>
            <a:r>
              <a:rPr lang="ar-EG" altLang="en-US" sz="4000" b="1" dirty="0">
                <a:solidFill>
                  <a:schemeClr val="bg1"/>
                </a:solidFill>
                <a:latin typeface="Times New Roman" panose="02020603050405020304" pitchFamily="18" charset="0"/>
                <a:cs typeface="Times New Roman" panose="02020603050405020304" pitchFamily="18" charset="0"/>
              </a:rPr>
              <a:t>الخطوة الثالثة</a:t>
            </a:r>
          </a:p>
          <a:p>
            <a:pPr algn="l">
              <a:spcBef>
                <a:spcPct val="0"/>
              </a:spcBef>
              <a:buNone/>
            </a:pPr>
            <a:r>
              <a:rPr lang="ar-EG" altLang="en-US" sz="4000" b="1" dirty="0">
                <a:solidFill>
                  <a:srgbClr val="FFFF00"/>
                </a:solidFill>
                <a:latin typeface="Times New Roman" panose="02020603050405020304" pitchFamily="18" charset="0"/>
                <a:cs typeface="Times New Roman" panose="02020603050405020304" pitchFamily="18" charset="0"/>
              </a:rPr>
              <a:t>الأسرار .. باب ضيق</a:t>
            </a:r>
            <a:endParaRPr lang="en-US" altLang="en-US" sz="4000" b="1" dirty="0">
              <a:solidFill>
                <a:srgbClr val="FFFF00"/>
              </a:solidFill>
              <a:latin typeface="Times New Roman" panose="02020603050405020304" pitchFamily="18" charset="0"/>
              <a:cs typeface="Times New Roman" panose="02020603050405020304" pitchFamily="18" charset="0"/>
            </a:endParaRPr>
          </a:p>
        </p:txBody>
      </p:sp>
      <p:sp>
        <p:nvSpPr>
          <p:cNvPr id="8" name="AutoShape 8"/>
          <p:cNvSpPr>
            <a:spLocks noChangeArrowheads="1"/>
          </p:cNvSpPr>
          <p:nvPr/>
        </p:nvSpPr>
        <p:spPr bwMode="auto">
          <a:xfrm flipH="1">
            <a:off x="464455" y="331248"/>
            <a:ext cx="6629825" cy="1643420"/>
          </a:xfrm>
          <a:prstGeom prst="flowChartManualInput">
            <a:avLst/>
          </a:prstGeom>
          <a:solidFill>
            <a:srgbClr val="C00000">
              <a:alpha val="72156"/>
            </a:srgbClr>
          </a:solidFill>
          <a:ln w="34925" algn="ctr">
            <a:solidFill>
              <a:srgbClr val="EAC8C4"/>
            </a:solidFill>
            <a:miter lim="800000"/>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None/>
            </a:pPr>
            <a:r>
              <a:rPr lang="en-US" altLang="en-US" sz="4000" b="1" dirty="0">
                <a:solidFill>
                  <a:schemeClr val="bg1"/>
                </a:solidFill>
                <a:latin typeface="Times New Roman" panose="02020603050405020304" pitchFamily="18" charset="0"/>
                <a:cs typeface="Times New Roman" panose="02020603050405020304" pitchFamily="18" charset="0"/>
              </a:rPr>
              <a:t>Third Step</a:t>
            </a:r>
            <a:endParaRPr lang="ar-EG" altLang="en-US" sz="4000" b="1" dirty="0">
              <a:solidFill>
                <a:schemeClr val="bg1"/>
              </a:solidFill>
              <a:latin typeface="Times New Roman" panose="02020603050405020304" pitchFamily="18" charset="0"/>
              <a:cs typeface="Times New Roman" panose="02020603050405020304" pitchFamily="18" charset="0"/>
            </a:endParaRPr>
          </a:p>
          <a:p>
            <a:pPr algn="l" rtl="0">
              <a:spcBef>
                <a:spcPct val="0"/>
              </a:spcBef>
              <a:buNone/>
            </a:pPr>
            <a:r>
              <a:rPr lang="en-US" altLang="en-US" sz="4000" b="1" dirty="0">
                <a:solidFill>
                  <a:srgbClr val="FFFF00"/>
                </a:solidFill>
                <a:latin typeface="Times New Roman" panose="02020603050405020304" pitchFamily="18" charset="0"/>
                <a:cs typeface="Times New Roman" panose="02020603050405020304" pitchFamily="18" charset="0"/>
              </a:rPr>
              <a:t>Sacraments.. A Narrow Gate</a:t>
            </a:r>
          </a:p>
        </p:txBody>
      </p:sp>
    </p:spTree>
    <p:extLst>
      <p:ext uri="{BB962C8B-B14F-4D97-AF65-F5344CB8AC3E}">
        <p14:creationId xmlns:p14="http://schemas.microsoft.com/office/powerpoint/2010/main" val="28013513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 calcmode="lin" valueType="num">
                                      <p:cBhvr>
                                        <p:cTn id="9" dur="500" fill="hold"/>
                                        <p:tgtEl>
                                          <p:spTgt spid="7"/>
                                        </p:tgtEl>
                                        <p:attrNameLst>
                                          <p:attrName>ppt_x</p:attrName>
                                        </p:attrNameLst>
                                      </p:cBhvr>
                                      <p:tavLst>
                                        <p:tav tm="0">
                                          <p:val>
                                            <p:fltVal val="0.5"/>
                                          </p:val>
                                        </p:tav>
                                        <p:tav tm="100000">
                                          <p:val>
                                            <p:strVal val="#ppt_x"/>
                                          </p:val>
                                        </p:tav>
                                      </p:tavLst>
                                    </p:anim>
                                    <p:anim calcmode="lin" valueType="num">
                                      <p:cBhvr>
                                        <p:cTn id="10" dur="500" fill="hold"/>
                                        <p:tgtEl>
                                          <p:spTgt spid="7"/>
                                        </p:tgtEl>
                                        <p:attrNameLst>
                                          <p:attrName>ppt_y</p:attrName>
                                        </p:attrNameLst>
                                      </p:cBhvr>
                                      <p:tavLst>
                                        <p:tav tm="0">
                                          <p:val>
                                            <p:fltVal val="0.5"/>
                                          </p:val>
                                        </p:tav>
                                        <p:tav tm="100000">
                                          <p:val>
                                            <p:strVal val="#ppt_y"/>
                                          </p:val>
                                        </p:tav>
                                      </p:tavLst>
                                    </p:anim>
                                  </p:childTnLst>
                                </p:cTn>
                              </p:par>
                              <p:par>
                                <p:cTn id="11" presetID="23" presetClass="entr" presetSubtype="528"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anim calcmode="lin" valueType="num">
                                      <p:cBhvr>
                                        <p:cTn id="15" dur="500" fill="hold"/>
                                        <p:tgtEl>
                                          <p:spTgt spid="8"/>
                                        </p:tgtEl>
                                        <p:attrNameLst>
                                          <p:attrName>ppt_x</p:attrName>
                                        </p:attrNameLst>
                                      </p:cBhvr>
                                      <p:tavLst>
                                        <p:tav tm="0">
                                          <p:val>
                                            <p:fltVal val="0.5"/>
                                          </p:val>
                                        </p:tav>
                                        <p:tav tm="100000">
                                          <p:val>
                                            <p:strVal val="#ppt_x"/>
                                          </p:val>
                                        </p:tav>
                                      </p:tavLst>
                                    </p:anim>
                                    <p:anim calcmode="lin" valueType="num">
                                      <p:cBhvr>
                                        <p:cTn id="16" dur="500" fill="hold"/>
                                        <p:tgtEl>
                                          <p:spTgt spid="8"/>
                                        </p:tgtEl>
                                        <p:attrNameLst>
                                          <p:attrName>ppt_y</p:attrName>
                                        </p:attrNameLst>
                                      </p:cBhvr>
                                      <p:tavLst>
                                        <p:tav tm="0">
                                          <p:val>
                                            <p:fltVal val="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8000"/>
          </a:xfrm>
          <a:prstGeom prst="rect">
            <a:avLst/>
          </a:prstGeom>
        </p:spPr>
      </p:pic>
      <p:sp>
        <p:nvSpPr>
          <p:cNvPr id="5" name="Rectangle: Diagonal Corners Rounded 4"/>
          <p:cNvSpPr>
            <a:spLocks noChangeArrowheads="1"/>
          </p:cNvSpPr>
          <p:nvPr/>
        </p:nvSpPr>
        <p:spPr bwMode="auto">
          <a:xfrm>
            <a:off x="223836" y="3429000"/>
            <a:ext cx="11744326" cy="2826306"/>
          </a:xfrm>
          <a:prstGeom prst="round2DiagRect">
            <a:avLst/>
          </a:prstGeom>
          <a:solidFill>
            <a:srgbClr val="002060">
              <a:alpha val="72156"/>
            </a:srgbClr>
          </a:solidFill>
          <a:ln w="34925" algn="ctr">
            <a:solidFill>
              <a:srgbClr val="FFCC99"/>
            </a:solidFill>
            <a:round/>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ar-EG" altLang="en-US" b="1" dirty="0">
                <a:solidFill>
                  <a:schemeClr val="bg1"/>
                </a:solidFill>
              </a:rPr>
              <a:t> و لكن الذي يثبتنا معكم في المسيح و قد مسحنا هو الله. الذي ختمنا ايضا و اعطى عربون الروح في قلوبنا. </a:t>
            </a:r>
            <a:r>
              <a:rPr lang="en-US" altLang="en-US" b="1" dirty="0">
                <a:solidFill>
                  <a:schemeClr val="bg1"/>
                </a:solidFill>
              </a:rPr>
              <a:t> </a:t>
            </a:r>
            <a:r>
              <a:rPr lang="ar-EG" altLang="en-US" b="1" dirty="0">
                <a:solidFill>
                  <a:schemeClr val="bg1"/>
                </a:solidFill>
              </a:rPr>
              <a:t>(2 كو 1 : 21 ، 22)</a:t>
            </a:r>
          </a:p>
          <a:p>
            <a:pPr algn="ctr" rtl="0">
              <a:spcBef>
                <a:spcPct val="0"/>
              </a:spcBef>
              <a:buFontTx/>
              <a:buNone/>
            </a:pPr>
            <a:r>
              <a:rPr lang="en-US" altLang="en-US" b="1" dirty="0">
                <a:solidFill>
                  <a:schemeClr val="bg1"/>
                </a:solidFill>
              </a:rPr>
              <a:t>Now He who establishes us with you in Christ and has anointed us [is] God,. who also has sealed us and given us the Spirit in our hearts as a guarantee.(2 Co 1 : 21 , 22)</a:t>
            </a:r>
          </a:p>
        </p:txBody>
      </p:sp>
      <p:sp>
        <p:nvSpPr>
          <p:cNvPr id="7" name="AutoShape 8"/>
          <p:cNvSpPr>
            <a:spLocks noChangeArrowheads="1"/>
          </p:cNvSpPr>
          <p:nvPr/>
        </p:nvSpPr>
        <p:spPr bwMode="auto">
          <a:xfrm>
            <a:off x="7186552" y="331606"/>
            <a:ext cx="4449762" cy="1643062"/>
          </a:xfrm>
          <a:prstGeom prst="flowChartManualInput">
            <a:avLst/>
          </a:prstGeom>
          <a:solidFill>
            <a:srgbClr val="C00000">
              <a:alpha val="72156"/>
            </a:srgbClr>
          </a:solidFill>
          <a:ln w="34925" algn="ctr">
            <a:solidFill>
              <a:srgbClr val="EAC8C4"/>
            </a:solidFill>
            <a:miter lim="800000"/>
            <a:headEnd/>
            <a:tailEnd/>
          </a:ln>
          <a:effectLst>
            <a:outerShdw dist="17961" dir="2700000" algn="ctr" rotWithShape="0">
              <a:srgbClr val="000000">
                <a:alpha val="50000"/>
              </a:srgbClr>
            </a:outerShdw>
          </a:effec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None/>
            </a:pPr>
            <a:r>
              <a:rPr lang="ar-EG" altLang="en-US" sz="4000" b="1" dirty="0">
                <a:solidFill>
                  <a:schemeClr val="bg1"/>
                </a:solidFill>
                <a:latin typeface="Times New Roman" panose="02020603050405020304" pitchFamily="18" charset="0"/>
                <a:cs typeface="Times New Roman" panose="02020603050405020304" pitchFamily="18" charset="0"/>
              </a:rPr>
              <a:t>الخطوة الثالثة</a:t>
            </a:r>
          </a:p>
          <a:p>
            <a:pPr algn="l">
              <a:spcBef>
                <a:spcPct val="0"/>
              </a:spcBef>
              <a:buNone/>
            </a:pPr>
            <a:r>
              <a:rPr lang="ar-EG" altLang="en-US" sz="4000" b="1" dirty="0">
                <a:solidFill>
                  <a:srgbClr val="FFFF00"/>
                </a:solidFill>
                <a:latin typeface="Times New Roman" panose="02020603050405020304" pitchFamily="18" charset="0"/>
                <a:cs typeface="Times New Roman" panose="02020603050405020304" pitchFamily="18" charset="0"/>
              </a:rPr>
              <a:t>الأسرار .. باب ضيق</a:t>
            </a:r>
            <a:endParaRPr lang="en-US" altLang="en-US" sz="4000" b="1" dirty="0">
              <a:solidFill>
                <a:srgbClr val="FFFF00"/>
              </a:solidFill>
              <a:latin typeface="Times New Roman" panose="02020603050405020304" pitchFamily="18" charset="0"/>
              <a:cs typeface="Times New Roman" panose="02020603050405020304" pitchFamily="18" charset="0"/>
            </a:endParaRPr>
          </a:p>
        </p:txBody>
      </p:sp>
      <p:sp>
        <p:nvSpPr>
          <p:cNvPr id="8" name="AutoShape 8"/>
          <p:cNvSpPr>
            <a:spLocks noChangeArrowheads="1"/>
          </p:cNvSpPr>
          <p:nvPr/>
        </p:nvSpPr>
        <p:spPr bwMode="auto">
          <a:xfrm flipH="1">
            <a:off x="464455" y="331248"/>
            <a:ext cx="6629825" cy="1643420"/>
          </a:xfrm>
          <a:prstGeom prst="flowChartManualInput">
            <a:avLst/>
          </a:prstGeom>
          <a:solidFill>
            <a:srgbClr val="C00000">
              <a:alpha val="72156"/>
            </a:srgbClr>
          </a:solidFill>
          <a:ln w="34925" algn="ctr">
            <a:solidFill>
              <a:srgbClr val="EAC8C4"/>
            </a:solidFill>
            <a:miter lim="800000"/>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None/>
            </a:pPr>
            <a:r>
              <a:rPr lang="en-US" altLang="en-US" sz="4000" b="1" dirty="0">
                <a:solidFill>
                  <a:schemeClr val="bg1"/>
                </a:solidFill>
                <a:latin typeface="Times New Roman" panose="02020603050405020304" pitchFamily="18" charset="0"/>
                <a:cs typeface="Times New Roman" panose="02020603050405020304" pitchFamily="18" charset="0"/>
              </a:rPr>
              <a:t>Third Step</a:t>
            </a:r>
            <a:endParaRPr lang="ar-EG" altLang="en-US" sz="4000" b="1" dirty="0">
              <a:solidFill>
                <a:schemeClr val="bg1"/>
              </a:solidFill>
              <a:latin typeface="Times New Roman" panose="02020603050405020304" pitchFamily="18" charset="0"/>
              <a:cs typeface="Times New Roman" panose="02020603050405020304" pitchFamily="18" charset="0"/>
            </a:endParaRPr>
          </a:p>
          <a:p>
            <a:pPr algn="l" rtl="0">
              <a:spcBef>
                <a:spcPct val="0"/>
              </a:spcBef>
              <a:buNone/>
            </a:pPr>
            <a:r>
              <a:rPr lang="en-US" altLang="en-US" sz="4000" b="1" dirty="0">
                <a:solidFill>
                  <a:srgbClr val="FFFF00"/>
                </a:solidFill>
                <a:latin typeface="Times New Roman" panose="02020603050405020304" pitchFamily="18" charset="0"/>
                <a:cs typeface="Times New Roman" panose="02020603050405020304" pitchFamily="18" charset="0"/>
              </a:rPr>
              <a:t>Sacraments.. A Narrow Gate</a:t>
            </a:r>
          </a:p>
        </p:txBody>
      </p:sp>
    </p:spTree>
    <p:extLst>
      <p:ext uri="{BB962C8B-B14F-4D97-AF65-F5344CB8AC3E}">
        <p14:creationId xmlns:p14="http://schemas.microsoft.com/office/powerpoint/2010/main" val="12680166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8000"/>
          </a:xfrm>
          <a:prstGeom prst="rect">
            <a:avLst/>
          </a:prstGeom>
        </p:spPr>
      </p:pic>
      <p:sp>
        <p:nvSpPr>
          <p:cNvPr id="4" name="Rectangle: Diagonal Corners Rounded 3">
            <a:extLst>
              <a:ext uri="{FF2B5EF4-FFF2-40B4-BE49-F238E27FC236}">
                <a16:creationId xmlns:a16="http://schemas.microsoft.com/office/drawing/2014/main" id="{7C147A10-D0C2-4BB0-89A5-21B59165BB11}"/>
              </a:ext>
            </a:extLst>
          </p:cNvPr>
          <p:cNvSpPr>
            <a:spLocks noChangeArrowheads="1"/>
          </p:cNvSpPr>
          <p:nvPr/>
        </p:nvSpPr>
        <p:spPr bwMode="auto">
          <a:xfrm>
            <a:off x="232226" y="2185318"/>
            <a:ext cx="11727545" cy="4460796"/>
          </a:xfrm>
          <a:prstGeom prst="round2DiagRect">
            <a:avLst/>
          </a:prstGeom>
          <a:solidFill>
            <a:srgbClr val="002060">
              <a:alpha val="65097"/>
            </a:srgbClr>
          </a:solidFill>
          <a:ln w="34925" algn="ctr">
            <a:solidFill>
              <a:srgbClr val="FFCC99"/>
            </a:solidFill>
            <a:round/>
            <a:headEnd/>
            <a:tailEnd/>
          </a:ln>
          <a:effectLst>
            <a:outerShdw dist="17961" dir="2700000" algn="ctr" rotWithShape="0">
              <a:srgbClr val="000000">
                <a:alpha val="50000"/>
              </a:srgbClr>
            </a:outerShdw>
          </a:effec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a:defRPr/>
            </a:pPr>
            <a:r>
              <a:rPr lang="ar-EG" sz="3200" b="1" dirty="0">
                <a:solidFill>
                  <a:schemeClr val="bg1"/>
                </a:solidFill>
              </a:rPr>
              <a:t> فقال لهم يسوع الحق الحق اقول لكم ان لم تاكلوا جسد ابن الانسان و تشربوا دمه فليس لكم حياة فيكم. من ياكل جسدي و يشرب دمي فله حياة ابدية و انا اقيمه في اليوم الاخير. (يو 6 : 53 ، 54)</a:t>
            </a:r>
          </a:p>
          <a:p>
            <a:pPr algn="ctr">
              <a:defRPr/>
            </a:pPr>
            <a:r>
              <a:rPr lang="en-US" sz="3200" b="1" dirty="0">
                <a:solidFill>
                  <a:schemeClr val="bg1"/>
                </a:solidFill>
              </a:rPr>
              <a:t>Then Jesus said to them, "Most assuredly, I say to you, unless you eat the flesh of the Son of Man and drink His blood, you have no life in you. "Whoever eats My flesh and drinks My blood has eternal life, and I will raise him up at the last day. (Joh 6 : 53 , 54)</a:t>
            </a:r>
          </a:p>
        </p:txBody>
      </p:sp>
      <p:sp>
        <p:nvSpPr>
          <p:cNvPr id="5" name="AutoShape 8"/>
          <p:cNvSpPr>
            <a:spLocks noChangeArrowheads="1"/>
          </p:cNvSpPr>
          <p:nvPr/>
        </p:nvSpPr>
        <p:spPr bwMode="auto">
          <a:xfrm>
            <a:off x="7186552" y="331606"/>
            <a:ext cx="4449762" cy="1643062"/>
          </a:xfrm>
          <a:prstGeom prst="flowChartManualInput">
            <a:avLst/>
          </a:prstGeom>
          <a:solidFill>
            <a:srgbClr val="C00000">
              <a:alpha val="72156"/>
            </a:srgbClr>
          </a:solidFill>
          <a:ln w="34925" algn="ctr">
            <a:solidFill>
              <a:srgbClr val="EAC8C4"/>
            </a:solidFill>
            <a:miter lim="800000"/>
            <a:headEnd/>
            <a:tailEnd/>
          </a:ln>
          <a:effectLst>
            <a:outerShdw dist="17961" dir="2700000" algn="ctr" rotWithShape="0">
              <a:srgbClr val="000000">
                <a:alpha val="50000"/>
              </a:srgbClr>
            </a:outerShdw>
          </a:effec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None/>
            </a:pPr>
            <a:r>
              <a:rPr lang="ar-EG" altLang="en-US" sz="4000" b="1" dirty="0">
                <a:solidFill>
                  <a:schemeClr val="bg1"/>
                </a:solidFill>
                <a:latin typeface="Times New Roman" panose="02020603050405020304" pitchFamily="18" charset="0"/>
                <a:cs typeface="Times New Roman" panose="02020603050405020304" pitchFamily="18" charset="0"/>
              </a:rPr>
              <a:t>الخطوة الثالثة</a:t>
            </a:r>
          </a:p>
          <a:p>
            <a:pPr algn="l">
              <a:spcBef>
                <a:spcPct val="0"/>
              </a:spcBef>
              <a:buNone/>
            </a:pPr>
            <a:r>
              <a:rPr lang="ar-EG" altLang="en-US" sz="4000" b="1" dirty="0">
                <a:solidFill>
                  <a:srgbClr val="FFFF00"/>
                </a:solidFill>
                <a:latin typeface="Times New Roman" panose="02020603050405020304" pitchFamily="18" charset="0"/>
                <a:cs typeface="Times New Roman" panose="02020603050405020304" pitchFamily="18" charset="0"/>
              </a:rPr>
              <a:t>الأسرار .. باب ضيق</a:t>
            </a:r>
            <a:endParaRPr lang="en-US" altLang="en-US" sz="4000" b="1" dirty="0">
              <a:solidFill>
                <a:srgbClr val="FFFF00"/>
              </a:solidFill>
              <a:latin typeface="Times New Roman" panose="02020603050405020304" pitchFamily="18" charset="0"/>
              <a:cs typeface="Times New Roman" panose="02020603050405020304" pitchFamily="18" charset="0"/>
            </a:endParaRPr>
          </a:p>
        </p:txBody>
      </p:sp>
      <p:sp>
        <p:nvSpPr>
          <p:cNvPr id="7" name="AutoShape 8"/>
          <p:cNvSpPr>
            <a:spLocks noChangeArrowheads="1"/>
          </p:cNvSpPr>
          <p:nvPr/>
        </p:nvSpPr>
        <p:spPr bwMode="auto">
          <a:xfrm flipH="1">
            <a:off x="464455" y="331248"/>
            <a:ext cx="6629825" cy="1643420"/>
          </a:xfrm>
          <a:prstGeom prst="flowChartManualInput">
            <a:avLst/>
          </a:prstGeom>
          <a:solidFill>
            <a:srgbClr val="C00000">
              <a:alpha val="72156"/>
            </a:srgbClr>
          </a:solidFill>
          <a:ln w="34925" algn="ctr">
            <a:solidFill>
              <a:srgbClr val="EAC8C4"/>
            </a:solidFill>
            <a:miter lim="800000"/>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None/>
            </a:pPr>
            <a:r>
              <a:rPr lang="en-US" altLang="en-US" sz="4000" b="1" dirty="0">
                <a:solidFill>
                  <a:schemeClr val="bg1"/>
                </a:solidFill>
                <a:latin typeface="Times New Roman" panose="02020603050405020304" pitchFamily="18" charset="0"/>
                <a:cs typeface="Times New Roman" panose="02020603050405020304" pitchFamily="18" charset="0"/>
              </a:rPr>
              <a:t>Third Step</a:t>
            </a:r>
            <a:endParaRPr lang="ar-EG" altLang="en-US" sz="4000" b="1" dirty="0">
              <a:solidFill>
                <a:schemeClr val="bg1"/>
              </a:solidFill>
              <a:latin typeface="Times New Roman" panose="02020603050405020304" pitchFamily="18" charset="0"/>
              <a:cs typeface="Times New Roman" panose="02020603050405020304" pitchFamily="18" charset="0"/>
            </a:endParaRPr>
          </a:p>
          <a:p>
            <a:pPr algn="l" rtl="0">
              <a:spcBef>
                <a:spcPct val="0"/>
              </a:spcBef>
              <a:buNone/>
            </a:pPr>
            <a:r>
              <a:rPr lang="en-US" altLang="en-US" sz="4000" b="1" dirty="0">
                <a:solidFill>
                  <a:srgbClr val="FFFF00"/>
                </a:solidFill>
                <a:latin typeface="Times New Roman" panose="02020603050405020304" pitchFamily="18" charset="0"/>
                <a:cs typeface="Times New Roman" panose="02020603050405020304" pitchFamily="18" charset="0"/>
              </a:rPr>
              <a:t>Sacraments.. A Narrow Gate</a:t>
            </a:r>
          </a:p>
        </p:txBody>
      </p:sp>
    </p:spTree>
    <p:extLst>
      <p:ext uri="{BB962C8B-B14F-4D97-AF65-F5344CB8AC3E}">
        <p14:creationId xmlns:p14="http://schemas.microsoft.com/office/powerpoint/2010/main" val="12310138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8000"/>
          </a:xfrm>
          <a:prstGeom prst="rect">
            <a:avLst/>
          </a:prstGeom>
        </p:spPr>
      </p:pic>
      <p:sp>
        <p:nvSpPr>
          <p:cNvPr id="3" name="Oval 3">
            <a:extLst>
              <a:ext uri="{FF2B5EF4-FFF2-40B4-BE49-F238E27FC236}">
                <a16:creationId xmlns:a16="http://schemas.microsoft.com/office/drawing/2014/main" id="{E33C1BA6-5D97-4E78-87B0-3643836C039D}"/>
              </a:ext>
            </a:extLst>
          </p:cNvPr>
          <p:cNvSpPr>
            <a:spLocks noChangeArrowheads="1"/>
          </p:cNvSpPr>
          <p:nvPr/>
        </p:nvSpPr>
        <p:spPr bwMode="auto">
          <a:xfrm>
            <a:off x="1461809" y="5658778"/>
            <a:ext cx="9235220" cy="697885"/>
          </a:xfrm>
          <a:prstGeom prst="foldedCorner">
            <a:avLst>
              <a:gd name="adj" fmla="val 16667"/>
            </a:avLst>
          </a:prstGeom>
          <a:solidFill>
            <a:srgbClr val="002060">
              <a:alpha val="70195"/>
            </a:srgbClr>
          </a:solidFill>
          <a:ln w="28575">
            <a:solidFill>
              <a:srgbClr val="CCECFF"/>
            </a:solidFill>
            <a:round/>
            <a:headEnd/>
            <a:tailEnd/>
          </a:ln>
          <a:effectLst>
            <a:outerShdw blurRad="12700" dist="12700" dir="5400000" algn="ctr" rotWithShape="0">
              <a:schemeClr val="tx1">
                <a:alpha val="94000"/>
              </a:schemeClr>
            </a:outerShdw>
          </a:effectLst>
        </p:spPr>
        <p:txBody>
          <a:bodyPr wrap="none" anchor="ctr">
            <a:spAutoFit/>
          </a:bodyPr>
          <a:lstStyle/>
          <a:p>
            <a:pPr algn="ctr" rtl="1" eaLnBrk="1" hangingPunct="1">
              <a:defRPr/>
            </a:pPr>
            <a:r>
              <a:rPr lang="ar-EG" sz="3200" b="1" dirty="0">
                <a:solidFill>
                  <a:schemeClr val="bg1"/>
                </a:solidFill>
                <a:latin typeface="Times New Roman" pitchFamily="18" charset="0"/>
                <a:cs typeface="Times New Roman" pitchFamily="18" charset="0"/>
              </a:rPr>
              <a:t>تحتاج خضوع وإلتزام</a:t>
            </a:r>
            <a:r>
              <a:rPr lang="en-US" sz="3200" b="1" dirty="0">
                <a:solidFill>
                  <a:schemeClr val="bg1"/>
                </a:solidFill>
                <a:latin typeface="Times New Roman" pitchFamily="18" charset="0"/>
                <a:cs typeface="Times New Roman" pitchFamily="18" charset="0"/>
              </a:rPr>
              <a:t> Needs Submission &amp; Commitment </a:t>
            </a:r>
            <a:endParaRPr lang="ar-EG" sz="3200" b="1" dirty="0">
              <a:solidFill>
                <a:schemeClr val="bg1"/>
              </a:solidFill>
              <a:latin typeface="Times New Roman" pitchFamily="18" charset="0"/>
              <a:cs typeface="Times New Roman" pitchFamily="18" charset="0"/>
            </a:endParaRPr>
          </a:p>
        </p:txBody>
      </p:sp>
      <p:sp>
        <p:nvSpPr>
          <p:cNvPr id="6" name="Rectangle 5"/>
          <p:cNvSpPr>
            <a:spLocks noChangeArrowheads="1"/>
          </p:cNvSpPr>
          <p:nvPr/>
        </p:nvSpPr>
        <p:spPr bwMode="auto">
          <a:xfrm>
            <a:off x="2390548" y="4386263"/>
            <a:ext cx="7663543" cy="1077218"/>
          </a:xfrm>
          <a:prstGeom prst="rect">
            <a:avLst/>
          </a:prstGeom>
          <a:solidFill>
            <a:srgbClr val="9E0000">
              <a:alpha val="70979"/>
            </a:srgbClr>
          </a:solidFill>
          <a:ln w="38100" algn="ctr">
            <a:solidFill>
              <a:srgbClr val="EAC8C4"/>
            </a:solidFill>
            <a:miter lim="800000"/>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ar-EG" altLang="en-US" b="1" dirty="0">
                <a:solidFill>
                  <a:schemeClr val="bg1"/>
                </a:solidFill>
                <a:latin typeface="Times New Roman" panose="02020603050405020304" pitchFamily="18" charset="0"/>
                <a:cs typeface="Times New Roman" panose="02020603050405020304" pitchFamily="18" charset="0"/>
              </a:rPr>
              <a:t>الأسرار ... باب ضيق .. لأنها :</a:t>
            </a:r>
            <a:endParaRPr lang="en-US" altLang="en-US" b="1" dirty="0">
              <a:solidFill>
                <a:schemeClr val="bg1"/>
              </a:solidFill>
              <a:latin typeface="Times New Roman" panose="02020603050405020304" pitchFamily="18" charset="0"/>
              <a:cs typeface="Times New Roman" panose="02020603050405020304" pitchFamily="18" charset="0"/>
            </a:endParaRPr>
          </a:p>
          <a:p>
            <a:pPr algn="ctr">
              <a:spcBef>
                <a:spcPct val="0"/>
              </a:spcBef>
              <a:buNone/>
            </a:pPr>
            <a:r>
              <a:rPr lang="en-US" altLang="en-US" b="1" dirty="0">
                <a:solidFill>
                  <a:schemeClr val="bg1"/>
                </a:solidFill>
                <a:latin typeface="Times New Roman" panose="02020603050405020304" pitchFamily="18" charset="0"/>
                <a:cs typeface="Times New Roman" panose="02020603050405020304" pitchFamily="18" charset="0"/>
              </a:rPr>
              <a:t>Sacraments.. A Narrow Gate .. Because it:</a:t>
            </a:r>
            <a:endParaRPr lang="ar-EG" altLang="en-US" b="1" dirty="0">
              <a:solidFill>
                <a:schemeClr val="bg1"/>
              </a:solidFill>
              <a:latin typeface="Times New Roman" panose="02020603050405020304" pitchFamily="18" charset="0"/>
              <a:cs typeface="Times New Roman" panose="02020603050405020304" pitchFamily="18" charset="0"/>
            </a:endParaRPr>
          </a:p>
        </p:txBody>
      </p:sp>
      <p:sp>
        <p:nvSpPr>
          <p:cNvPr id="7" name="AutoShape 8"/>
          <p:cNvSpPr>
            <a:spLocks noChangeArrowheads="1"/>
          </p:cNvSpPr>
          <p:nvPr/>
        </p:nvSpPr>
        <p:spPr bwMode="auto">
          <a:xfrm>
            <a:off x="7186552" y="331606"/>
            <a:ext cx="4449762" cy="1643062"/>
          </a:xfrm>
          <a:prstGeom prst="flowChartManualInput">
            <a:avLst/>
          </a:prstGeom>
          <a:solidFill>
            <a:srgbClr val="C00000">
              <a:alpha val="72156"/>
            </a:srgbClr>
          </a:solidFill>
          <a:ln w="34925" algn="ctr">
            <a:solidFill>
              <a:srgbClr val="EAC8C4"/>
            </a:solidFill>
            <a:miter lim="800000"/>
            <a:headEnd/>
            <a:tailEnd/>
          </a:ln>
          <a:effectLst>
            <a:outerShdw dist="17961" dir="2700000" algn="ctr" rotWithShape="0">
              <a:srgbClr val="000000">
                <a:alpha val="50000"/>
              </a:srgbClr>
            </a:outerShdw>
          </a:effec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None/>
            </a:pPr>
            <a:r>
              <a:rPr lang="ar-EG" altLang="en-US" sz="4000" b="1" dirty="0">
                <a:solidFill>
                  <a:schemeClr val="bg1"/>
                </a:solidFill>
                <a:latin typeface="Times New Roman" panose="02020603050405020304" pitchFamily="18" charset="0"/>
                <a:cs typeface="Times New Roman" panose="02020603050405020304" pitchFamily="18" charset="0"/>
              </a:rPr>
              <a:t>الخطوة الثالثة</a:t>
            </a:r>
          </a:p>
          <a:p>
            <a:pPr algn="l">
              <a:spcBef>
                <a:spcPct val="0"/>
              </a:spcBef>
              <a:buNone/>
            </a:pPr>
            <a:r>
              <a:rPr lang="ar-EG" altLang="en-US" sz="4000" b="1" dirty="0">
                <a:solidFill>
                  <a:srgbClr val="FFFF00"/>
                </a:solidFill>
                <a:latin typeface="Times New Roman" panose="02020603050405020304" pitchFamily="18" charset="0"/>
                <a:cs typeface="Times New Roman" panose="02020603050405020304" pitchFamily="18" charset="0"/>
              </a:rPr>
              <a:t>الأسرار .. باب ضيق</a:t>
            </a:r>
            <a:endParaRPr lang="en-US" altLang="en-US" sz="4000" b="1" dirty="0">
              <a:solidFill>
                <a:srgbClr val="FFFF00"/>
              </a:solidFill>
              <a:latin typeface="Times New Roman" panose="02020603050405020304" pitchFamily="18" charset="0"/>
              <a:cs typeface="Times New Roman" panose="02020603050405020304" pitchFamily="18" charset="0"/>
            </a:endParaRPr>
          </a:p>
        </p:txBody>
      </p:sp>
      <p:sp>
        <p:nvSpPr>
          <p:cNvPr id="8" name="AutoShape 8"/>
          <p:cNvSpPr>
            <a:spLocks noChangeArrowheads="1"/>
          </p:cNvSpPr>
          <p:nvPr/>
        </p:nvSpPr>
        <p:spPr bwMode="auto">
          <a:xfrm flipH="1">
            <a:off x="464455" y="331248"/>
            <a:ext cx="6629825" cy="1643420"/>
          </a:xfrm>
          <a:prstGeom prst="flowChartManualInput">
            <a:avLst/>
          </a:prstGeom>
          <a:solidFill>
            <a:srgbClr val="C00000">
              <a:alpha val="72156"/>
            </a:srgbClr>
          </a:solidFill>
          <a:ln w="34925" algn="ctr">
            <a:solidFill>
              <a:srgbClr val="EAC8C4"/>
            </a:solidFill>
            <a:miter lim="800000"/>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None/>
            </a:pPr>
            <a:r>
              <a:rPr lang="en-US" altLang="en-US" sz="4000" b="1" dirty="0">
                <a:solidFill>
                  <a:schemeClr val="bg1"/>
                </a:solidFill>
                <a:latin typeface="Times New Roman" panose="02020603050405020304" pitchFamily="18" charset="0"/>
                <a:cs typeface="Times New Roman" panose="02020603050405020304" pitchFamily="18" charset="0"/>
              </a:rPr>
              <a:t>Third Step</a:t>
            </a:r>
            <a:endParaRPr lang="ar-EG" altLang="en-US" sz="4000" b="1" dirty="0">
              <a:solidFill>
                <a:schemeClr val="bg1"/>
              </a:solidFill>
              <a:latin typeface="Times New Roman" panose="02020603050405020304" pitchFamily="18" charset="0"/>
              <a:cs typeface="Times New Roman" panose="02020603050405020304" pitchFamily="18" charset="0"/>
            </a:endParaRPr>
          </a:p>
          <a:p>
            <a:pPr algn="l" rtl="0">
              <a:spcBef>
                <a:spcPct val="0"/>
              </a:spcBef>
              <a:buNone/>
            </a:pPr>
            <a:r>
              <a:rPr lang="en-US" altLang="en-US" sz="4000" b="1" dirty="0">
                <a:solidFill>
                  <a:srgbClr val="FFFF00"/>
                </a:solidFill>
                <a:latin typeface="Times New Roman" panose="02020603050405020304" pitchFamily="18" charset="0"/>
                <a:cs typeface="Times New Roman" panose="02020603050405020304" pitchFamily="18" charset="0"/>
              </a:rPr>
              <a:t>Sacraments.. A Narrow Gate</a:t>
            </a:r>
          </a:p>
        </p:txBody>
      </p:sp>
    </p:spTree>
    <p:extLst>
      <p:ext uri="{BB962C8B-B14F-4D97-AF65-F5344CB8AC3E}">
        <p14:creationId xmlns:p14="http://schemas.microsoft.com/office/powerpoint/2010/main" val="1865213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4" name="Rectangle: Diagonal Corners Rounded 3">
            <a:extLst>
              <a:ext uri="{FF2B5EF4-FFF2-40B4-BE49-F238E27FC236}">
                <a16:creationId xmlns:a16="http://schemas.microsoft.com/office/drawing/2014/main" id="{7C147A10-D0C2-4BB0-89A5-21B59165BB11}"/>
              </a:ext>
            </a:extLst>
          </p:cNvPr>
          <p:cNvSpPr>
            <a:spLocks noChangeArrowheads="1"/>
          </p:cNvSpPr>
          <p:nvPr/>
        </p:nvSpPr>
        <p:spPr bwMode="auto">
          <a:xfrm>
            <a:off x="280719" y="2362439"/>
            <a:ext cx="11630562" cy="4290536"/>
          </a:xfrm>
          <a:prstGeom prst="round2DiagRect">
            <a:avLst/>
          </a:prstGeom>
          <a:solidFill>
            <a:schemeClr val="accent5">
              <a:lumMod val="50000"/>
              <a:alpha val="65097"/>
            </a:schemeClr>
          </a:solidFill>
          <a:ln w="34925" algn="ctr">
            <a:solidFill>
              <a:srgbClr val="FFCC99"/>
            </a:solidFill>
            <a:round/>
            <a:headEnd/>
            <a:tailEnd/>
          </a:ln>
          <a:effectLst>
            <a:outerShdw dist="17961" dir="2700000" algn="ctr" rotWithShape="0">
              <a:srgbClr val="000000">
                <a:alpha val="50000"/>
              </a:srgbClr>
            </a:outerShdw>
          </a:effec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a:defRPr/>
            </a:pPr>
            <a:r>
              <a:rPr lang="ar-EG" sz="3200" b="1" dirty="0">
                <a:solidFill>
                  <a:schemeClr val="bg1"/>
                </a:solidFill>
              </a:rPr>
              <a:t>ثم يقول الملك للذين عن يمينه تعالوا يا مباركي ابي رثوا الملكوت المعد لكم منذ تاسيس العالم. لاني جعت فاطعمتموني عطشت فسقيتموني كنت غريبا فاويتموني. (مت  25 :  34)</a:t>
            </a:r>
          </a:p>
          <a:p>
            <a:pPr algn="ctr">
              <a:defRPr/>
            </a:pPr>
            <a:r>
              <a:rPr lang="en-US" sz="3000" b="1" dirty="0">
                <a:solidFill>
                  <a:schemeClr val="bg1"/>
                </a:solidFill>
              </a:rPr>
              <a:t>"Then the King will say to those on His right hand, 'Come, you blessed of My Father, inherit the kingdom prepared for you from the foundation of the world: for I was hungry and you gave Me food; I was thirsty and you gave Me drink; I was a stranger and you took Me in;.  (Mat  25 :  34)</a:t>
            </a:r>
          </a:p>
        </p:txBody>
      </p:sp>
      <p:sp>
        <p:nvSpPr>
          <p:cNvPr id="5" name="AutoShape 8"/>
          <p:cNvSpPr>
            <a:spLocks noChangeArrowheads="1"/>
          </p:cNvSpPr>
          <p:nvPr/>
        </p:nvSpPr>
        <p:spPr bwMode="auto">
          <a:xfrm>
            <a:off x="8040914" y="208243"/>
            <a:ext cx="2840656" cy="1949172"/>
          </a:xfrm>
          <a:prstGeom prst="flowChartManualInput">
            <a:avLst/>
          </a:prstGeom>
          <a:solidFill>
            <a:srgbClr val="C00000">
              <a:alpha val="72156"/>
            </a:srgbClr>
          </a:solidFill>
          <a:ln w="34925" algn="ctr">
            <a:solidFill>
              <a:srgbClr val="EAC8C4"/>
            </a:solidFill>
            <a:miter lim="800000"/>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None/>
            </a:pPr>
            <a:r>
              <a:rPr lang="ar-EG" altLang="en-US" b="1" dirty="0">
                <a:solidFill>
                  <a:schemeClr val="bg1"/>
                </a:solidFill>
                <a:latin typeface="Times New Roman" panose="02020603050405020304" pitchFamily="18" charset="0"/>
                <a:cs typeface="Times New Roman" panose="02020603050405020304" pitchFamily="18" charset="0"/>
              </a:rPr>
              <a:t>الخطوة الرابعة</a:t>
            </a:r>
          </a:p>
          <a:p>
            <a:pPr algn="ctr">
              <a:spcBef>
                <a:spcPct val="0"/>
              </a:spcBef>
              <a:buNone/>
            </a:pPr>
            <a:r>
              <a:rPr lang="ar-EG" altLang="en-US" b="1" dirty="0">
                <a:solidFill>
                  <a:srgbClr val="FFFF00"/>
                </a:solidFill>
                <a:latin typeface="Times New Roman" panose="02020603050405020304" pitchFamily="18" charset="0"/>
                <a:cs typeface="Times New Roman" panose="02020603050405020304" pitchFamily="18" charset="0"/>
              </a:rPr>
              <a:t>وصية المحبة .. (عمل الإيمان)</a:t>
            </a:r>
            <a:endParaRPr lang="en-US" altLang="en-US" b="1" dirty="0">
              <a:solidFill>
                <a:srgbClr val="FFFF00"/>
              </a:solidFill>
              <a:latin typeface="Times New Roman" panose="02020603050405020304" pitchFamily="18" charset="0"/>
              <a:cs typeface="Times New Roman" panose="02020603050405020304" pitchFamily="18" charset="0"/>
            </a:endParaRPr>
          </a:p>
        </p:txBody>
      </p:sp>
      <p:sp>
        <p:nvSpPr>
          <p:cNvPr id="7" name="AutoShape 8"/>
          <p:cNvSpPr>
            <a:spLocks noChangeArrowheads="1"/>
          </p:cNvSpPr>
          <p:nvPr/>
        </p:nvSpPr>
        <p:spPr bwMode="auto">
          <a:xfrm flipH="1">
            <a:off x="1436912" y="208243"/>
            <a:ext cx="5500915" cy="1949172"/>
          </a:xfrm>
          <a:prstGeom prst="flowChartManualInput">
            <a:avLst/>
          </a:prstGeom>
          <a:solidFill>
            <a:srgbClr val="C00000">
              <a:alpha val="72156"/>
            </a:srgbClr>
          </a:solidFill>
          <a:ln w="34925" algn="ctr">
            <a:solidFill>
              <a:srgbClr val="EAC8C4"/>
            </a:solidFill>
            <a:miter lim="800000"/>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None/>
            </a:pPr>
            <a:r>
              <a:rPr lang="en-US" altLang="en-US" b="1" dirty="0">
                <a:solidFill>
                  <a:schemeClr val="bg1"/>
                </a:solidFill>
                <a:latin typeface="Times New Roman" panose="02020603050405020304" pitchFamily="18" charset="0"/>
                <a:cs typeface="Times New Roman" panose="02020603050405020304" pitchFamily="18" charset="0"/>
              </a:rPr>
              <a:t>Forth Step</a:t>
            </a:r>
            <a:endParaRPr lang="ar-EG" altLang="en-US" b="1" dirty="0">
              <a:solidFill>
                <a:schemeClr val="bg1"/>
              </a:solidFill>
              <a:latin typeface="Times New Roman" panose="02020603050405020304" pitchFamily="18" charset="0"/>
              <a:cs typeface="Times New Roman" panose="02020603050405020304" pitchFamily="18" charset="0"/>
            </a:endParaRPr>
          </a:p>
          <a:p>
            <a:pPr algn="ctr" rtl="0">
              <a:spcBef>
                <a:spcPct val="0"/>
              </a:spcBef>
              <a:buNone/>
            </a:pPr>
            <a:r>
              <a:rPr lang="en-US" altLang="en-US" b="1" dirty="0">
                <a:solidFill>
                  <a:srgbClr val="FFFF00"/>
                </a:solidFill>
                <a:latin typeface="Times New Roman" panose="02020603050405020304" pitchFamily="18" charset="0"/>
                <a:cs typeface="Times New Roman" panose="02020603050405020304" pitchFamily="18" charset="0"/>
              </a:rPr>
              <a:t>The Commandment of Love.. A Narrow Gate</a:t>
            </a:r>
          </a:p>
        </p:txBody>
      </p:sp>
    </p:spTree>
    <p:extLst>
      <p:ext uri="{BB962C8B-B14F-4D97-AF65-F5344CB8AC3E}">
        <p14:creationId xmlns:p14="http://schemas.microsoft.com/office/powerpoint/2010/main" val="13324433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 calcmode="lin" valueType="num">
                                      <p:cBhvr>
                                        <p:cTn id="9" dur="500" fill="hold"/>
                                        <p:tgtEl>
                                          <p:spTgt spid="5"/>
                                        </p:tgtEl>
                                        <p:attrNameLst>
                                          <p:attrName>ppt_x</p:attrName>
                                        </p:attrNameLst>
                                      </p:cBhvr>
                                      <p:tavLst>
                                        <p:tav tm="0">
                                          <p:val>
                                            <p:fltVal val="0.5"/>
                                          </p:val>
                                        </p:tav>
                                        <p:tav tm="100000">
                                          <p:val>
                                            <p:strVal val="#ppt_x"/>
                                          </p:val>
                                        </p:tav>
                                      </p:tavLst>
                                    </p:anim>
                                    <p:anim calcmode="lin" valueType="num">
                                      <p:cBhvr>
                                        <p:cTn id="10" dur="500" fill="hold"/>
                                        <p:tgtEl>
                                          <p:spTgt spid="5"/>
                                        </p:tgtEl>
                                        <p:attrNameLst>
                                          <p:attrName>ppt_y</p:attrName>
                                        </p:attrNameLst>
                                      </p:cBhvr>
                                      <p:tavLst>
                                        <p:tav tm="0">
                                          <p:val>
                                            <p:fltVal val="0.5"/>
                                          </p:val>
                                        </p:tav>
                                        <p:tav tm="100000">
                                          <p:val>
                                            <p:strVal val="#ppt_y"/>
                                          </p:val>
                                        </p:tav>
                                      </p:tavLst>
                                    </p:anim>
                                  </p:childTnLst>
                                </p:cTn>
                              </p:par>
                              <p:par>
                                <p:cTn id="11" presetID="23" presetClass="entr" presetSubtype="528"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 calcmode="lin" valueType="num">
                                      <p:cBhvr>
                                        <p:cTn id="15" dur="500" fill="hold"/>
                                        <p:tgtEl>
                                          <p:spTgt spid="7"/>
                                        </p:tgtEl>
                                        <p:attrNameLst>
                                          <p:attrName>ppt_x</p:attrName>
                                        </p:attrNameLst>
                                      </p:cBhvr>
                                      <p:tavLst>
                                        <p:tav tm="0">
                                          <p:val>
                                            <p:fltVal val="0.5"/>
                                          </p:val>
                                        </p:tav>
                                        <p:tav tm="100000">
                                          <p:val>
                                            <p:strVal val="#ppt_x"/>
                                          </p:val>
                                        </p:tav>
                                      </p:tavLst>
                                    </p:anim>
                                    <p:anim calcmode="lin" valueType="num">
                                      <p:cBhvr>
                                        <p:cTn id="16" dur="500" fill="hold"/>
                                        <p:tgtEl>
                                          <p:spTgt spid="7"/>
                                        </p:tgtEl>
                                        <p:attrNameLst>
                                          <p:attrName>ppt_y</p:attrName>
                                        </p:attrNameLst>
                                      </p:cBhvr>
                                      <p:tavLst>
                                        <p:tav tm="0">
                                          <p:val>
                                            <p:fltVal val="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5" name="Rectangle: Diagonal Corners Rounded 4"/>
          <p:cNvSpPr>
            <a:spLocks noChangeArrowheads="1"/>
          </p:cNvSpPr>
          <p:nvPr/>
        </p:nvSpPr>
        <p:spPr bwMode="auto">
          <a:xfrm>
            <a:off x="471600" y="2733791"/>
            <a:ext cx="11248799" cy="3915966"/>
          </a:xfrm>
          <a:prstGeom prst="round2DiagRect">
            <a:avLst/>
          </a:prstGeom>
          <a:solidFill>
            <a:srgbClr val="002060">
              <a:alpha val="72156"/>
            </a:srgbClr>
          </a:solidFill>
          <a:ln w="34925" algn="ctr">
            <a:solidFill>
              <a:srgbClr val="FFCC99"/>
            </a:solidFill>
            <a:round/>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ar-EG" altLang="en-US" b="1">
                <a:solidFill>
                  <a:schemeClr val="bg1"/>
                </a:solidFill>
              </a:rPr>
              <a:t> و اذا ناموسي قام يجربه قائلا يا معلم ماذا اعمل لارث الحياة الابدية. فقال له ما هو مكتوب في الناموس كيف تقرا. فاجاب و قال تحب الرب الهك</a:t>
            </a:r>
          </a:p>
          <a:p>
            <a:pPr algn="ctr">
              <a:spcBef>
                <a:spcPct val="0"/>
              </a:spcBef>
              <a:buFontTx/>
              <a:buNone/>
            </a:pPr>
            <a:r>
              <a:rPr lang="en-US" altLang="en-US" b="1">
                <a:solidFill>
                  <a:schemeClr val="bg1"/>
                </a:solidFill>
              </a:rPr>
              <a:t>And behold, a certain lawyer stood up and tested Him, saying, "Teacher, what shall I do to inherit eternal life?". He said to him, "What is written in the law? What is your reading [of it?"]. So he answered and said, " 'You shall love the LORD your God </a:t>
            </a:r>
          </a:p>
        </p:txBody>
      </p:sp>
      <p:sp>
        <p:nvSpPr>
          <p:cNvPr id="7" name="AutoShape 8"/>
          <p:cNvSpPr>
            <a:spLocks noChangeArrowheads="1"/>
          </p:cNvSpPr>
          <p:nvPr/>
        </p:nvSpPr>
        <p:spPr bwMode="auto">
          <a:xfrm>
            <a:off x="8040914" y="208243"/>
            <a:ext cx="2840656" cy="1949172"/>
          </a:xfrm>
          <a:prstGeom prst="flowChartManualInput">
            <a:avLst/>
          </a:prstGeom>
          <a:solidFill>
            <a:srgbClr val="C00000">
              <a:alpha val="72156"/>
            </a:srgbClr>
          </a:solidFill>
          <a:ln w="34925" algn="ctr">
            <a:solidFill>
              <a:srgbClr val="EAC8C4"/>
            </a:solidFill>
            <a:miter lim="800000"/>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None/>
            </a:pPr>
            <a:r>
              <a:rPr lang="ar-EG" altLang="en-US" b="1" dirty="0">
                <a:solidFill>
                  <a:schemeClr val="bg1"/>
                </a:solidFill>
                <a:latin typeface="Times New Roman" panose="02020603050405020304" pitchFamily="18" charset="0"/>
                <a:cs typeface="Times New Roman" panose="02020603050405020304" pitchFamily="18" charset="0"/>
              </a:rPr>
              <a:t>الخطوة الرابعة</a:t>
            </a:r>
          </a:p>
          <a:p>
            <a:pPr algn="ctr">
              <a:spcBef>
                <a:spcPct val="0"/>
              </a:spcBef>
              <a:buNone/>
            </a:pPr>
            <a:r>
              <a:rPr lang="ar-EG" altLang="en-US" b="1" dirty="0">
                <a:solidFill>
                  <a:srgbClr val="FFFF00"/>
                </a:solidFill>
                <a:latin typeface="Times New Roman" panose="02020603050405020304" pitchFamily="18" charset="0"/>
                <a:cs typeface="Times New Roman" panose="02020603050405020304" pitchFamily="18" charset="0"/>
              </a:rPr>
              <a:t>وصية المحبة .. (عمل الإيمان)</a:t>
            </a:r>
            <a:endParaRPr lang="en-US" altLang="en-US" b="1" dirty="0">
              <a:solidFill>
                <a:srgbClr val="FFFF00"/>
              </a:solidFill>
              <a:latin typeface="Times New Roman" panose="02020603050405020304" pitchFamily="18" charset="0"/>
              <a:cs typeface="Times New Roman" panose="02020603050405020304" pitchFamily="18" charset="0"/>
            </a:endParaRPr>
          </a:p>
        </p:txBody>
      </p:sp>
      <p:sp>
        <p:nvSpPr>
          <p:cNvPr id="8" name="AutoShape 8"/>
          <p:cNvSpPr>
            <a:spLocks noChangeArrowheads="1"/>
          </p:cNvSpPr>
          <p:nvPr/>
        </p:nvSpPr>
        <p:spPr bwMode="auto">
          <a:xfrm flipH="1">
            <a:off x="1436912" y="208243"/>
            <a:ext cx="5500915" cy="1949172"/>
          </a:xfrm>
          <a:prstGeom prst="flowChartManualInput">
            <a:avLst/>
          </a:prstGeom>
          <a:solidFill>
            <a:srgbClr val="C00000">
              <a:alpha val="72156"/>
            </a:srgbClr>
          </a:solidFill>
          <a:ln w="34925" algn="ctr">
            <a:solidFill>
              <a:srgbClr val="EAC8C4"/>
            </a:solidFill>
            <a:miter lim="800000"/>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None/>
            </a:pPr>
            <a:r>
              <a:rPr lang="en-US" altLang="en-US" b="1" dirty="0">
                <a:solidFill>
                  <a:schemeClr val="bg1"/>
                </a:solidFill>
                <a:latin typeface="Times New Roman" panose="02020603050405020304" pitchFamily="18" charset="0"/>
                <a:cs typeface="Times New Roman" panose="02020603050405020304" pitchFamily="18" charset="0"/>
              </a:rPr>
              <a:t>Forth Step</a:t>
            </a:r>
            <a:endParaRPr lang="ar-EG" altLang="en-US" b="1" dirty="0">
              <a:solidFill>
                <a:schemeClr val="bg1"/>
              </a:solidFill>
              <a:latin typeface="Times New Roman" panose="02020603050405020304" pitchFamily="18" charset="0"/>
              <a:cs typeface="Times New Roman" panose="02020603050405020304" pitchFamily="18" charset="0"/>
            </a:endParaRPr>
          </a:p>
          <a:p>
            <a:pPr algn="ctr" rtl="0">
              <a:spcBef>
                <a:spcPct val="0"/>
              </a:spcBef>
              <a:buNone/>
            </a:pPr>
            <a:r>
              <a:rPr lang="en-US" altLang="en-US" b="1" dirty="0">
                <a:solidFill>
                  <a:srgbClr val="FFFF00"/>
                </a:solidFill>
                <a:latin typeface="Times New Roman" panose="02020603050405020304" pitchFamily="18" charset="0"/>
                <a:cs typeface="Times New Roman" panose="02020603050405020304" pitchFamily="18" charset="0"/>
              </a:rPr>
              <a:t>The Commandment of Love.. A Narrow Gate</a:t>
            </a:r>
          </a:p>
        </p:txBody>
      </p:sp>
    </p:spTree>
    <p:extLst>
      <p:ext uri="{BB962C8B-B14F-4D97-AF65-F5344CB8AC3E}">
        <p14:creationId xmlns:p14="http://schemas.microsoft.com/office/powerpoint/2010/main" val="32907097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5" name="Rectangle: Diagonal Corners Rounded 4"/>
          <p:cNvSpPr>
            <a:spLocks noChangeArrowheads="1"/>
          </p:cNvSpPr>
          <p:nvPr/>
        </p:nvSpPr>
        <p:spPr bwMode="auto">
          <a:xfrm>
            <a:off x="708937" y="2549724"/>
            <a:ext cx="10774126" cy="3915966"/>
          </a:xfrm>
          <a:prstGeom prst="round2DiagRect">
            <a:avLst/>
          </a:prstGeom>
          <a:solidFill>
            <a:srgbClr val="002060">
              <a:alpha val="72156"/>
            </a:srgbClr>
          </a:solidFill>
          <a:ln w="34925" algn="ctr">
            <a:solidFill>
              <a:srgbClr val="FFCC99"/>
            </a:solidFill>
            <a:round/>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ar-EG" altLang="en-US" b="1" dirty="0">
                <a:solidFill>
                  <a:schemeClr val="bg1"/>
                </a:solidFill>
              </a:rPr>
              <a:t>من كل قلبك و من كل نفسك و من كل قدرتك و من كل فكرك و قريبك مثل نفسك. فقال له بالصواب اجبت افعل هذا فتحيا. (لو10 : 25 – 28)</a:t>
            </a:r>
          </a:p>
          <a:p>
            <a:pPr algn="ctr" rtl="0">
              <a:spcBef>
                <a:spcPct val="0"/>
              </a:spcBef>
              <a:buFontTx/>
              <a:buNone/>
            </a:pPr>
            <a:r>
              <a:rPr lang="en-US" altLang="en-US" b="1" dirty="0">
                <a:solidFill>
                  <a:schemeClr val="bg1"/>
                </a:solidFill>
              </a:rPr>
              <a:t>with all your heart, with all your soul, with all your strength, and with all your mind,' and 'your neighbor as yourself' ". And He said to him, "You have answered rightly; do this and you will live". </a:t>
            </a:r>
          </a:p>
          <a:p>
            <a:pPr algn="ctr" rtl="0">
              <a:spcBef>
                <a:spcPct val="0"/>
              </a:spcBef>
              <a:buFontTx/>
              <a:buNone/>
            </a:pPr>
            <a:r>
              <a:rPr lang="en-US" altLang="en-US" b="1" dirty="0">
                <a:solidFill>
                  <a:schemeClr val="bg1"/>
                </a:solidFill>
              </a:rPr>
              <a:t>(</a:t>
            </a:r>
            <a:r>
              <a:rPr lang="en-US" altLang="en-US" b="1" dirty="0" err="1">
                <a:solidFill>
                  <a:schemeClr val="bg1"/>
                </a:solidFill>
              </a:rPr>
              <a:t>Luk</a:t>
            </a:r>
            <a:r>
              <a:rPr lang="en-US" altLang="en-US" b="1" dirty="0">
                <a:solidFill>
                  <a:schemeClr val="bg1"/>
                </a:solidFill>
              </a:rPr>
              <a:t> 10 : 25 – 28)</a:t>
            </a:r>
          </a:p>
        </p:txBody>
      </p:sp>
      <p:sp>
        <p:nvSpPr>
          <p:cNvPr id="7" name="AutoShape 8"/>
          <p:cNvSpPr>
            <a:spLocks noChangeArrowheads="1"/>
          </p:cNvSpPr>
          <p:nvPr/>
        </p:nvSpPr>
        <p:spPr bwMode="auto">
          <a:xfrm>
            <a:off x="8040914" y="208243"/>
            <a:ext cx="2840656" cy="1949172"/>
          </a:xfrm>
          <a:prstGeom prst="flowChartManualInput">
            <a:avLst/>
          </a:prstGeom>
          <a:solidFill>
            <a:srgbClr val="C00000">
              <a:alpha val="72156"/>
            </a:srgbClr>
          </a:solidFill>
          <a:ln w="34925" algn="ctr">
            <a:solidFill>
              <a:srgbClr val="EAC8C4"/>
            </a:solidFill>
            <a:miter lim="800000"/>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None/>
            </a:pPr>
            <a:r>
              <a:rPr lang="ar-EG" altLang="en-US" b="1" dirty="0">
                <a:solidFill>
                  <a:schemeClr val="bg1"/>
                </a:solidFill>
                <a:latin typeface="Times New Roman" panose="02020603050405020304" pitchFamily="18" charset="0"/>
                <a:cs typeface="Times New Roman" panose="02020603050405020304" pitchFamily="18" charset="0"/>
              </a:rPr>
              <a:t>الخطوة الرابعة</a:t>
            </a:r>
          </a:p>
          <a:p>
            <a:pPr algn="ctr">
              <a:spcBef>
                <a:spcPct val="0"/>
              </a:spcBef>
              <a:buNone/>
            </a:pPr>
            <a:r>
              <a:rPr lang="ar-EG" altLang="en-US" b="1" dirty="0">
                <a:solidFill>
                  <a:srgbClr val="FFFF00"/>
                </a:solidFill>
                <a:latin typeface="Times New Roman" panose="02020603050405020304" pitchFamily="18" charset="0"/>
                <a:cs typeface="Times New Roman" panose="02020603050405020304" pitchFamily="18" charset="0"/>
              </a:rPr>
              <a:t>وصية المحبة .. (عمل الإيمان)</a:t>
            </a:r>
            <a:endParaRPr lang="en-US" altLang="en-US" b="1" dirty="0">
              <a:solidFill>
                <a:srgbClr val="FFFF00"/>
              </a:solidFill>
              <a:latin typeface="Times New Roman" panose="02020603050405020304" pitchFamily="18" charset="0"/>
              <a:cs typeface="Times New Roman" panose="02020603050405020304" pitchFamily="18" charset="0"/>
            </a:endParaRPr>
          </a:p>
        </p:txBody>
      </p:sp>
      <p:sp>
        <p:nvSpPr>
          <p:cNvPr id="8" name="AutoShape 8"/>
          <p:cNvSpPr>
            <a:spLocks noChangeArrowheads="1"/>
          </p:cNvSpPr>
          <p:nvPr/>
        </p:nvSpPr>
        <p:spPr bwMode="auto">
          <a:xfrm flipH="1">
            <a:off x="1436912" y="208243"/>
            <a:ext cx="5500915" cy="1949172"/>
          </a:xfrm>
          <a:prstGeom prst="flowChartManualInput">
            <a:avLst/>
          </a:prstGeom>
          <a:solidFill>
            <a:srgbClr val="C00000">
              <a:alpha val="72156"/>
            </a:srgbClr>
          </a:solidFill>
          <a:ln w="34925" algn="ctr">
            <a:solidFill>
              <a:srgbClr val="EAC8C4"/>
            </a:solidFill>
            <a:miter lim="800000"/>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None/>
            </a:pPr>
            <a:r>
              <a:rPr lang="en-US" altLang="en-US" b="1" dirty="0">
                <a:solidFill>
                  <a:schemeClr val="bg1"/>
                </a:solidFill>
                <a:latin typeface="Times New Roman" panose="02020603050405020304" pitchFamily="18" charset="0"/>
                <a:cs typeface="Times New Roman" panose="02020603050405020304" pitchFamily="18" charset="0"/>
              </a:rPr>
              <a:t>Forth Step</a:t>
            </a:r>
            <a:endParaRPr lang="ar-EG" altLang="en-US" b="1" dirty="0">
              <a:solidFill>
                <a:schemeClr val="bg1"/>
              </a:solidFill>
              <a:latin typeface="Times New Roman" panose="02020603050405020304" pitchFamily="18" charset="0"/>
              <a:cs typeface="Times New Roman" panose="02020603050405020304" pitchFamily="18" charset="0"/>
            </a:endParaRPr>
          </a:p>
          <a:p>
            <a:pPr algn="ctr" rtl="0">
              <a:spcBef>
                <a:spcPct val="0"/>
              </a:spcBef>
              <a:buNone/>
            </a:pPr>
            <a:r>
              <a:rPr lang="en-US" altLang="en-US" b="1" dirty="0">
                <a:solidFill>
                  <a:srgbClr val="FFFF00"/>
                </a:solidFill>
                <a:latin typeface="Times New Roman" panose="02020603050405020304" pitchFamily="18" charset="0"/>
                <a:cs typeface="Times New Roman" panose="02020603050405020304" pitchFamily="18" charset="0"/>
              </a:rPr>
              <a:t>The Commandment of Love.. A Narrow Gate</a:t>
            </a:r>
          </a:p>
        </p:txBody>
      </p:sp>
    </p:spTree>
    <p:extLst>
      <p:ext uri="{BB962C8B-B14F-4D97-AF65-F5344CB8AC3E}">
        <p14:creationId xmlns:p14="http://schemas.microsoft.com/office/powerpoint/2010/main" val="19668811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4" name="Rectangle: Diagonal Corners Rounded 3">
            <a:extLst>
              <a:ext uri="{FF2B5EF4-FFF2-40B4-BE49-F238E27FC236}">
                <a16:creationId xmlns:a16="http://schemas.microsoft.com/office/drawing/2014/main" id="{7C147A10-D0C2-4BB0-89A5-21B59165BB11}"/>
              </a:ext>
            </a:extLst>
          </p:cNvPr>
          <p:cNvSpPr>
            <a:spLocks noChangeArrowheads="1"/>
          </p:cNvSpPr>
          <p:nvPr/>
        </p:nvSpPr>
        <p:spPr bwMode="auto">
          <a:xfrm>
            <a:off x="545760" y="2306771"/>
            <a:ext cx="11100479" cy="4460796"/>
          </a:xfrm>
          <a:prstGeom prst="round2DiagRect">
            <a:avLst/>
          </a:prstGeom>
          <a:solidFill>
            <a:srgbClr val="002060">
              <a:alpha val="65097"/>
            </a:srgbClr>
          </a:solidFill>
          <a:ln w="34925" algn="ctr">
            <a:solidFill>
              <a:srgbClr val="FFCC99"/>
            </a:solidFill>
            <a:round/>
            <a:headEnd/>
            <a:tailEnd/>
          </a:ln>
          <a:effectLst>
            <a:outerShdw dist="17961" dir="2700000" algn="ctr" rotWithShape="0">
              <a:srgbClr val="000000">
                <a:alpha val="50000"/>
              </a:srgbClr>
            </a:outerShdw>
          </a:effec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a:defRPr/>
            </a:pPr>
            <a:r>
              <a:rPr lang="ar-EG" sz="3200" b="1" dirty="0">
                <a:solidFill>
                  <a:schemeClr val="bg1"/>
                </a:solidFill>
              </a:rPr>
              <a:t>نحن نعلم اننا قد انتقلنا من الموت الى الحياة لاننا نحب الاخوة من لا يحب اخاه يبق في الموت. كل من يبغض اخاه فهو قاتل نفس و انتم تعلمون ان كل قاتل نفس ليس له حياة ابدية ثابتة فيه</a:t>
            </a:r>
            <a:r>
              <a:rPr lang="en-US" sz="3200" b="1" dirty="0">
                <a:solidFill>
                  <a:schemeClr val="bg1"/>
                </a:solidFill>
              </a:rPr>
              <a:t> </a:t>
            </a:r>
            <a:r>
              <a:rPr lang="ar-EG" sz="3200" b="1" dirty="0">
                <a:solidFill>
                  <a:schemeClr val="bg1"/>
                </a:solidFill>
              </a:rPr>
              <a:t>(1يو3 :14 ،15)</a:t>
            </a:r>
          </a:p>
          <a:p>
            <a:pPr algn="ctr">
              <a:defRPr/>
            </a:pPr>
            <a:r>
              <a:rPr lang="en-US" sz="3200" b="1" dirty="0">
                <a:solidFill>
                  <a:schemeClr val="bg1"/>
                </a:solidFill>
              </a:rPr>
              <a:t>We know that we have passed from death to life, because we love the brethren. He who does not love [his] brother abides in death. Whoever hates his brother is a murderer, and you know that no murderer has eternal life abiding in him. (1Jo  3 :  14 , 15)</a:t>
            </a:r>
          </a:p>
        </p:txBody>
      </p:sp>
      <p:sp>
        <p:nvSpPr>
          <p:cNvPr id="5" name="AutoShape 8"/>
          <p:cNvSpPr>
            <a:spLocks noChangeArrowheads="1"/>
          </p:cNvSpPr>
          <p:nvPr/>
        </p:nvSpPr>
        <p:spPr bwMode="auto">
          <a:xfrm>
            <a:off x="8040914" y="208243"/>
            <a:ext cx="2840656" cy="1949172"/>
          </a:xfrm>
          <a:prstGeom prst="flowChartManualInput">
            <a:avLst/>
          </a:prstGeom>
          <a:solidFill>
            <a:srgbClr val="C00000">
              <a:alpha val="72156"/>
            </a:srgbClr>
          </a:solidFill>
          <a:ln w="34925" algn="ctr">
            <a:solidFill>
              <a:srgbClr val="EAC8C4"/>
            </a:solidFill>
            <a:miter lim="800000"/>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None/>
            </a:pPr>
            <a:r>
              <a:rPr lang="ar-EG" altLang="en-US" b="1" dirty="0">
                <a:solidFill>
                  <a:schemeClr val="bg1"/>
                </a:solidFill>
                <a:latin typeface="Times New Roman" panose="02020603050405020304" pitchFamily="18" charset="0"/>
                <a:cs typeface="Times New Roman" panose="02020603050405020304" pitchFamily="18" charset="0"/>
              </a:rPr>
              <a:t>الخطوة الرابعة</a:t>
            </a:r>
          </a:p>
          <a:p>
            <a:pPr algn="ctr">
              <a:spcBef>
                <a:spcPct val="0"/>
              </a:spcBef>
              <a:buNone/>
            </a:pPr>
            <a:r>
              <a:rPr lang="ar-EG" altLang="en-US" b="1" dirty="0">
                <a:solidFill>
                  <a:srgbClr val="FFFF00"/>
                </a:solidFill>
                <a:latin typeface="Times New Roman" panose="02020603050405020304" pitchFamily="18" charset="0"/>
                <a:cs typeface="Times New Roman" panose="02020603050405020304" pitchFamily="18" charset="0"/>
              </a:rPr>
              <a:t>وصية المحبة .. (عمل الإيمان)</a:t>
            </a:r>
            <a:endParaRPr lang="en-US" altLang="en-US" b="1" dirty="0">
              <a:solidFill>
                <a:srgbClr val="FFFF00"/>
              </a:solidFill>
              <a:latin typeface="Times New Roman" panose="02020603050405020304" pitchFamily="18" charset="0"/>
              <a:cs typeface="Times New Roman" panose="02020603050405020304" pitchFamily="18" charset="0"/>
            </a:endParaRPr>
          </a:p>
        </p:txBody>
      </p:sp>
      <p:sp>
        <p:nvSpPr>
          <p:cNvPr id="7" name="AutoShape 8"/>
          <p:cNvSpPr>
            <a:spLocks noChangeArrowheads="1"/>
          </p:cNvSpPr>
          <p:nvPr/>
        </p:nvSpPr>
        <p:spPr bwMode="auto">
          <a:xfrm flipH="1">
            <a:off x="1436912" y="208243"/>
            <a:ext cx="5500915" cy="1949172"/>
          </a:xfrm>
          <a:prstGeom prst="flowChartManualInput">
            <a:avLst/>
          </a:prstGeom>
          <a:solidFill>
            <a:srgbClr val="C00000">
              <a:alpha val="72156"/>
            </a:srgbClr>
          </a:solidFill>
          <a:ln w="34925" algn="ctr">
            <a:solidFill>
              <a:srgbClr val="EAC8C4"/>
            </a:solidFill>
            <a:miter lim="800000"/>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None/>
            </a:pPr>
            <a:r>
              <a:rPr lang="en-US" altLang="en-US" b="1" dirty="0">
                <a:solidFill>
                  <a:schemeClr val="bg1"/>
                </a:solidFill>
                <a:latin typeface="Times New Roman" panose="02020603050405020304" pitchFamily="18" charset="0"/>
                <a:cs typeface="Times New Roman" panose="02020603050405020304" pitchFamily="18" charset="0"/>
              </a:rPr>
              <a:t>Forth Step</a:t>
            </a:r>
            <a:endParaRPr lang="ar-EG" altLang="en-US" b="1" dirty="0">
              <a:solidFill>
                <a:schemeClr val="bg1"/>
              </a:solidFill>
              <a:latin typeface="Times New Roman" panose="02020603050405020304" pitchFamily="18" charset="0"/>
              <a:cs typeface="Times New Roman" panose="02020603050405020304" pitchFamily="18" charset="0"/>
            </a:endParaRPr>
          </a:p>
          <a:p>
            <a:pPr algn="ctr" rtl="0">
              <a:spcBef>
                <a:spcPct val="0"/>
              </a:spcBef>
              <a:buNone/>
            </a:pPr>
            <a:r>
              <a:rPr lang="en-US" altLang="en-US" b="1" dirty="0">
                <a:solidFill>
                  <a:srgbClr val="FFFF00"/>
                </a:solidFill>
                <a:latin typeface="Times New Roman" panose="02020603050405020304" pitchFamily="18" charset="0"/>
                <a:cs typeface="Times New Roman" panose="02020603050405020304" pitchFamily="18" charset="0"/>
              </a:rPr>
              <a:t>The Commandment of Love.. A Narrow Gate</a:t>
            </a:r>
          </a:p>
        </p:txBody>
      </p:sp>
    </p:spTree>
    <p:extLst>
      <p:ext uri="{BB962C8B-B14F-4D97-AF65-F5344CB8AC3E}">
        <p14:creationId xmlns:p14="http://schemas.microsoft.com/office/powerpoint/2010/main" val="17271983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3" name="Oval 3">
            <a:extLst>
              <a:ext uri="{FF2B5EF4-FFF2-40B4-BE49-F238E27FC236}">
                <a16:creationId xmlns:a16="http://schemas.microsoft.com/office/drawing/2014/main" id="{E33C1BA6-5D97-4E78-87B0-3643836C039D}"/>
              </a:ext>
            </a:extLst>
          </p:cNvPr>
          <p:cNvSpPr>
            <a:spLocks noChangeArrowheads="1"/>
          </p:cNvSpPr>
          <p:nvPr/>
        </p:nvSpPr>
        <p:spPr bwMode="auto">
          <a:xfrm>
            <a:off x="9461242" y="3535945"/>
            <a:ext cx="2377394" cy="1285577"/>
          </a:xfrm>
          <a:prstGeom prst="foldedCorner">
            <a:avLst>
              <a:gd name="adj" fmla="val 16667"/>
            </a:avLst>
          </a:prstGeom>
          <a:solidFill>
            <a:srgbClr val="0070C0">
              <a:alpha val="70195"/>
            </a:srgbClr>
          </a:solidFill>
          <a:ln w="28575">
            <a:solidFill>
              <a:srgbClr val="CCECFF"/>
            </a:solidFill>
            <a:round/>
            <a:headEnd/>
            <a:tailEnd/>
          </a:ln>
          <a:effectLst>
            <a:outerShdw blurRad="12700" dist="12700" dir="5400000" algn="ctr" rotWithShape="0">
              <a:schemeClr val="tx1">
                <a:alpha val="94000"/>
              </a:schemeClr>
            </a:outerShdw>
          </a:effectLst>
        </p:spPr>
        <p:txBody>
          <a:bodyPr wrap="square" anchor="ctr">
            <a:spAutoFit/>
          </a:bodyPr>
          <a:lstStyle/>
          <a:p>
            <a:pPr algn="ctr" rtl="1" eaLnBrk="1" hangingPunct="1">
              <a:defRPr/>
            </a:pPr>
            <a:r>
              <a:rPr lang="ar-EG" sz="3200" b="1" dirty="0">
                <a:solidFill>
                  <a:schemeClr val="bg1"/>
                </a:solidFill>
                <a:latin typeface="Times New Roman" pitchFamily="18" charset="0"/>
                <a:cs typeface="Times New Roman" pitchFamily="18" charset="0"/>
              </a:rPr>
              <a:t>تحتمل</a:t>
            </a:r>
            <a:endParaRPr lang="en-US" sz="3200" b="1" dirty="0">
              <a:solidFill>
                <a:schemeClr val="bg1"/>
              </a:solidFill>
              <a:latin typeface="Times New Roman" pitchFamily="18" charset="0"/>
              <a:cs typeface="Times New Roman" pitchFamily="18" charset="0"/>
            </a:endParaRPr>
          </a:p>
          <a:p>
            <a:pPr algn="ctr" rtl="1" eaLnBrk="1" hangingPunct="1">
              <a:defRPr/>
            </a:pPr>
            <a:r>
              <a:rPr lang="en-US" sz="3200" b="1" dirty="0">
                <a:solidFill>
                  <a:schemeClr val="bg1"/>
                </a:solidFill>
                <a:latin typeface="Times New Roman" pitchFamily="18" charset="0"/>
                <a:cs typeface="Times New Roman" pitchFamily="18" charset="0"/>
              </a:rPr>
              <a:t>Endure</a:t>
            </a:r>
            <a:endParaRPr lang="ar-EG" sz="3200" b="1" dirty="0">
              <a:solidFill>
                <a:schemeClr val="bg1"/>
              </a:solidFill>
              <a:latin typeface="Times New Roman" pitchFamily="18" charset="0"/>
              <a:cs typeface="Times New Roman" pitchFamily="18" charset="0"/>
            </a:endParaRPr>
          </a:p>
        </p:txBody>
      </p:sp>
      <p:sp>
        <p:nvSpPr>
          <p:cNvPr id="4" name="Folded Corner 3">
            <a:extLst>
              <a:ext uri="{FF2B5EF4-FFF2-40B4-BE49-F238E27FC236}">
                <a16:creationId xmlns:a16="http://schemas.microsoft.com/office/drawing/2014/main" id="{799F8248-32F5-447B-85C9-6ED02E1A97EC}"/>
              </a:ext>
            </a:extLst>
          </p:cNvPr>
          <p:cNvSpPr>
            <a:spLocks noChangeArrowheads="1"/>
          </p:cNvSpPr>
          <p:nvPr/>
        </p:nvSpPr>
        <p:spPr bwMode="auto">
          <a:xfrm>
            <a:off x="6212115" y="3535945"/>
            <a:ext cx="2511426" cy="1285577"/>
          </a:xfrm>
          <a:prstGeom prst="foldedCorner">
            <a:avLst>
              <a:gd name="adj" fmla="val 16667"/>
            </a:avLst>
          </a:prstGeom>
          <a:solidFill>
            <a:schemeClr val="accent1">
              <a:lumMod val="50000"/>
              <a:alpha val="75000"/>
            </a:schemeClr>
          </a:solidFill>
          <a:ln w="34925" algn="ctr">
            <a:solidFill>
              <a:srgbClr val="FFCC99"/>
            </a:solidFill>
            <a:round/>
            <a:headEnd/>
            <a:tailEnd/>
          </a:ln>
          <a:effectLst>
            <a:outerShdw dist="17961" dir="2700000" algn="ctr" rotWithShape="0">
              <a:srgbClr val="000000">
                <a:alpha val="96000"/>
              </a:srgbClr>
            </a:outerShdw>
          </a:effectLst>
        </p:spPr>
        <p:txBody>
          <a:bodyPr wrap="square" tIns="91440" bIns="0" anchor="ctr">
            <a:spAutoFit/>
          </a:bodyPr>
          <a:lstStyle/>
          <a:p>
            <a:pPr algn="ctr" rtl="1" eaLnBrk="1" hangingPunct="1">
              <a:defRPr/>
            </a:pPr>
            <a:r>
              <a:rPr lang="ar-EG" sz="3200" b="1" dirty="0">
                <a:solidFill>
                  <a:schemeClr val="bg1"/>
                </a:solidFill>
                <a:latin typeface="Times New Roman" pitchFamily="18" charset="0"/>
                <a:cs typeface="Times New Roman" pitchFamily="18" charset="0"/>
              </a:rPr>
              <a:t>تقدر</a:t>
            </a:r>
            <a:endParaRPr lang="en-US" sz="3200" b="1" dirty="0">
              <a:solidFill>
                <a:schemeClr val="bg1"/>
              </a:solidFill>
              <a:latin typeface="Times New Roman" pitchFamily="18" charset="0"/>
              <a:cs typeface="Times New Roman" pitchFamily="18" charset="0"/>
            </a:endParaRPr>
          </a:p>
          <a:p>
            <a:pPr algn="ctr" rtl="1" eaLnBrk="1" hangingPunct="1">
              <a:defRPr/>
            </a:pPr>
            <a:r>
              <a:rPr lang="en-US" sz="3200" b="1" dirty="0">
                <a:solidFill>
                  <a:schemeClr val="bg1"/>
                </a:solidFill>
                <a:latin typeface="Times New Roman" pitchFamily="18" charset="0"/>
                <a:cs typeface="Times New Roman" pitchFamily="18" charset="0"/>
              </a:rPr>
              <a:t>Appreciate</a:t>
            </a:r>
          </a:p>
        </p:txBody>
      </p:sp>
      <p:sp>
        <p:nvSpPr>
          <p:cNvPr id="5" name="Folded Corner 4"/>
          <p:cNvSpPr>
            <a:spLocks noChangeArrowheads="1"/>
          </p:cNvSpPr>
          <p:nvPr/>
        </p:nvSpPr>
        <p:spPr bwMode="auto">
          <a:xfrm>
            <a:off x="8040914" y="5236688"/>
            <a:ext cx="2080082" cy="1285577"/>
          </a:xfrm>
          <a:prstGeom prst="foldedCorner">
            <a:avLst>
              <a:gd name="adj" fmla="val 16667"/>
            </a:avLst>
          </a:prstGeom>
          <a:solidFill>
            <a:srgbClr val="002060">
              <a:alpha val="69019"/>
            </a:srgbClr>
          </a:solidFill>
          <a:ln w="34925" algn="ctr">
            <a:solidFill>
              <a:srgbClr val="FFCC99"/>
            </a:solidFill>
            <a:round/>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ar-EG" altLang="en-US" b="1" dirty="0">
                <a:solidFill>
                  <a:schemeClr val="bg1"/>
                </a:solidFill>
                <a:latin typeface="Times New Roman" panose="02020603050405020304" pitchFamily="18" charset="0"/>
                <a:cs typeface="Times New Roman" panose="02020603050405020304" pitchFamily="18" charset="0"/>
              </a:rPr>
              <a:t>ت</a:t>
            </a:r>
            <a:r>
              <a:rPr lang="ar-SA" altLang="en-US" b="1" dirty="0">
                <a:solidFill>
                  <a:schemeClr val="bg1"/>
                </a:solidFill>
                <a:latin typeface="Times New Roman" panose="02020603050405020304" pitchFamily="18" charset="0"/>
                <a:cs typeface="Times New Roman" panose="02020603050405020304" pitchFamily="18" charset="0"/>
              </a:rPr>
              <a:t>ستمر</a:t>
            </a:r>
            <a:endParaRPr lang="en-US" altLang="en-US" b="1" dirty="0">
              <a:solidFill>
                <a:schemeClr val="bg1"/>
              </a:solidFill>
              <a:latin typeface="Times New Roman" panose="02020603050405020304" pitchFamily="18" charset="0"/>
              <a:cs typeface="Times New Roman" panose="02020603050405020304" pitchFamily="18" charset="0"/>
            </a:endParaRPr>
          </a:p>
          <a:p>
            <a:pPr algn="ctr" eaLnBrk="1" hangingPunct="1">
              <a:spcBef>
                <a:spcPct val="0"/>
              </a:spcBef>
              <a:buFontTx/>
              <a:buNone/>
            </a:pPr>
            <a:r>
              <a:rPr lang="en-US" altLang="en-US" b="1" dirty="0">
                <a:solidFill>
                  <a:schemeClr val="bg1"/>
                </a:solidFill>
                <a:latin typeface="Times New Roman" panose="02020603050405020304" pitchFamily="18" charset="0"/>
                <a:cs typeface="Times New Roman" panose="02020603050405020304" pitchFamily="18" charset="0"/>
              </a:rPr>
              <a:t>Persevere</a:t>
            </a:r>
          </a:p>
        </p:txBody>
      </p:sp>
      <p:sp>
        <p:nvSpPr>
          <p:cNvPr id="6" name="Rectangle 5"/>
          <p:cNvSpPr>
            <a:spLocks noChangeArrowheads="1"/>
          </p:cNvSpPr>
          <p:nvPr/>
        </p:nvSpPr>
        <p:spPr bwMode="auto">
          <a:xfrm>
            <a:off x="1495849" y="2271024"/>
            <a:ext cx="9897865" cy="1077218"/>
          </a:xfrm>
          <a:prstGeom prst="rect">
            <a:avLst/>
          </a:prstGeom>
          <a:solidFill>
            <a:srgbClr val="9E0000">
              <a:alpha val="70979"/>
            </a:srgbClr>
          </a:solidFill>
          <a:ln w="38100" algn="ctr">
            <a:solidFill>
              <a:srgbClr val="EAC8C4"/>
            </a:solidFill>
            <a:miter lim="800000"/>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Tx/>
              <a:buNone/>
            </a:pPr>
            <a:r>
              <a:rPr lang="ar-EG" altLang="en-US" b="1" dirty="0">
                <a:solidFill>
                  <a:schemeClr val="bg1"/>
                </a:solidFill>
                <a:latin typeface="Times New Roman" panose="02020603050405020304" pitchFamily="18" charset="0"/>
                <a:cs typeface="Times New Roman" panose="02020603050405020304" pitchFamily="18" charset="0"/>
              </a:rPr>
              <a:t>المحبة ... باب ضيق .. لأنها تحتاج أن :</a:t>
            </a:r>
            <a:endParaRPr lang="en-US" altLang="en-US" b="1" dirty="0">
              <a:solidFill>
                <a:schemeClr val="bg1"/>
              </a:solidFill>
              <a:latin typeface="Times New Roman" panose="02020603050405020304" pitchFamily="18" charset="0"/>
              <a:cs typeface="Times New Roman" panose="02020603050405020304" pitchFamily="18" charset="0"/>
            </a:endParaRPr>
          </a:p>
          <a:p>
            <a:pPr algn="just">
              <a:spcBef>
                <a:spcPct val="0"/>
              </a:spcBef>
              <a:buNone/>
            </a:pPr>
            <a:r>
              <a:rPr lang="en-US" altLang="en-US" b="1" dirty="0">
                <a:solidFill>
                  <a:schemeClr val="bg1"/>
                </a:solidFill>
                <a:latin typeface="Times New Roman" panose="02020603050405020304" pitchFamily="18" charset="0"/>
                <a:cs typeface="Times New Roman" panose="02020603050405020304" pitchFamily="18" charset="0"/>
              </a:rPr>
              <a:t>Love.. A Narrow Gate .. Because It Needs That You To:</a:t>
            </a:r>
            <a:endParaRPr lang="ar-EG" altLang="en-US" b="1" dirty="0">
              <a:solidFill>
                <a:schemeClr val="bg1"/>
              </a:solidFill>
              <a:latin typeface="Times New Roman" panose="02020603050405020304" pitchFamily="18" charset="0"/>
              <a:cs typeface="Times New Roman" panose="02020603050405020304" pitchFamily="18" charset="0"/>
            </a:endParaRPr>
          </a:p>
        </p:txBody>
      </p:sp>
      <p:sp>
        <p:nvSpPr>
          <p:cNvPr id="12" name="Oval 3">
            <a:extLst>
              <a:ext uri="{FF2B5EF4-FFF2-40B4-BE49-F238E27FC236}">
                <a16:creationId xmlns:a16="http://schemas.microsoft.com/office/drawing/2014/main" id="{7344C2CD-8FF6-467D-BEDE-C0C0B7E1F353}"/>
              </a:ext>
            </a:extLst>
          </p:cNvPr>
          <p:cNvSpPr>
            <a:spLocks noChangeArrowheads="1"/>
          </p:cNvSpPr>
          <p:nvPr/>
        </p:nvSpPr>
        <p:spPr bwMode="auto">
          <a:xfrm>
            <a:off x="3872219" y="3535945"/>
            <a:ext cx="1602195" cy="1285577"/>
          </a:xfrm>
          <a:prstGeom prst="foldedCorner">
            <a:avLst>
              <a:gd name="adj" fmla="val 16667"/>
            </a:avLst>
          </a:prstGeom>
          <a:solidFill>
            <a:srgbClr val="0070C0">
              <a:alpha val="70195"/>
            </a:srgbClr>
          </a:solidFill>
          <a:ln w="28575">
            <a:solidFill>
              <a:srgbClr val="CCECFF"/>
            </a:solidFill>
            <a:round/>
            <a:headEnd/>
            <a:tailEnd/>
          </a:ln>
          <a:effectLst>
            <a:outerShdw blurRad="12700" dist="12700" dir="5400000" algn="ctr" rotWithShape="0">
              <a:schemeClr val="tx1">
                <a:alpha val="94000"/>
              </a:schemeClr>
            </a:outerShdw>
          </a:effectLst>
        </p:spPr>
        <p:txBody>
          <a:bodyPr wrap="square" anchor="ctr">
            <a:spAutoFit/>
          </a:bodyPr>
          <a:lstStyle/>
          <a:p>
            <a:pPr algn="ctr" rtl="1" eaLnBrk="1" hangingPunct="1">
              <a:defRPr/>
            </a:pPr>
            <a:r>
              <a:rPr lang="ar-EG" sz="3200" b="1" dirty="0">
                <a:solidFill>
                  <a:schemeClr val="bg1"/>
                </a:solidFill>
                <a:latin typeface="Times New Roman" pitchFamily="18" charset="0"/>
                <a:cs typeface="Times New Roman" pitchFamily="18" charset="0"/>
              </a:rPr>
              <a:t>تسامح</a:t>
            </a:r>
            <a:endParaRPr lang="en-US" sz="3200" b="1" dirty="0">
              <a:solidFill>
                <a:schemeClr val="bg1"/>
              </a:solidFill>
              <a:latin typeface="Times New Roman" pitchFamily="18" charset="0"/>
              <a:cs typeface="Times New Roman" pitchFamily="18" charset="0"/>
            </a:endParaRPr>
          </a:p>
          <a:p>
            <a:pPr algn="ctr" rtl="1" eaLnBrk="1" hangingPunct="1">
              <a:defRPr/>
            </a:pPr>
            <a:r>
              <a:rPr lang="en-US" sz="3200" b="1" dirty="0">
                <a:solidFill>
                  <a:schemeClr val="bg1"/>
                </a:solidFill>
                <a:latin typeface="Times New Roman" pitchFamily="18" charset="0"/>
                <a:cs typeface="Times New Roman" pitchFamily="18" charset="0"/>
              </a:rPr>
              <a:t>Forgive</a:t>
            </a:r>
            <a:endParaRPr lang="ar-EG" sz="3200" b="1" dirty="0">
              <a:solidFill>
                <a:schemeClr val="bg1"/>
              </a:solidFill>
              <a:latin typeface="Times New Roman" pitchFamily="18" charset="0"/>
              <a:cs typeface="Times New Roman" pitchFamily="18" charset="0"/>
            </a:endParaRPr>
          </a:p>
        </p:txBody>
      </p:sp>
      <p:sp>
        <p:nvSpPr>
          <p:cNvPr id="13" name="Folded Corner 3">
            <a:extLst>
              <a:ext uri="{FF2B5EF4-FFF2-40B4-BE49-F238E27FC236}">
                <a16:creationId xmlns:a16="http://schemas.microsoft.com/office/drawing/2014/main" id="{8748F61D-B4A9-4007-9C04-2750F87D94D5}"/>
              </a:ext>
            </a:extLst>
          </p:cNvPr>
          <p:cNvSpPr>
            <a:spLocks noChangeArrowheads="1"/>
          </p:cNvSpPr>
          <p:nvPr/>
        </p:nvSpPr>
        <p:spPr bwMode="auto">
          <a:xfrm>
            <a:off x="4843690" y="5163227"/>
            <a:ext cx="1368425" cy="1285577"/>
          </a:xfrm>
          <a:prstGeom prst="foldedCorner">
            <a:avLst>
              <a:gd name="adj" fmla="val 16667"/>
            </a:avLst>
          </a:prstGeom>
          <a:solidFill>
            <a:schemeClr val="accent1">
              <a:lumMod val="50000"/>
              <a:alpha val="75000"/>
            </a:schemeClr>
          </a:solidFill>
          <a:ln w="34925" algn="ctr">
            <a:solidFill>
              <a:srgbClr val="FFCC99"/>
            </a:solidFill>
            <a:round/>
            <a:headEnd/>
            <a:tailEnd/>
          </a:ln>
          <a:effectLst>
            <a:outerShdw dist="17961" dir="2700000" algn="ctr" rotWithShape="0">
              <a:srgbClr val="000000">
                <a:alpha val="96000"/>
              </a:srgbClr>
            </a:outerShdw>
          </a:effectLst>
        </p:spPr>
        <p:txBody>
          <a:bodyPr tIns="91440" bIns="0" anchor="ctr">
            <a:spAutoFit/>
          </a:bodyPr>
          <a:lstStyle/>
          <a:p>
            <a:pPr algn="ctr" rtl="1" eaLnBrk="1" hangingPunct="1">
              <a:defRPr/>
            </a:pPr>
            <a:r>
              <a:rPr lang="ar-EG" sz="3200" b="1" dirty="0">
                <a:solidFill>
                  <a:schemeClr val="bg1"/>
                </a:solidFill>
                <a:latin typeface="Times New Roman" pitchFamily="18" charset="0"/>
                <a:cs typeface="Times New Roman" pitchFamily="18" charset="0"/>
              </a:rPr>
              <a:t>تخدم</a:t>
            </a:r>
            <a:endParaRPr lang="en-US" sz="3200" b="1" dirty="0">
              <a:solidFill>
                <a:schemeClr val="bg1"/>
              </a:solidFill>
              <a:latin typeface="Times New Roman" pitchFamily="18" charset="0"/>
              <a:cs typeface="Times New Roman" pitchFamily="18" charset="0"/>
            </a:endParaRPr>
          </a:p>
          <a:p>
            <a:pPr algn="ctr" rtl="1" eaLnBrk="1" hangingPunct="1">
              <a:defRPr/>
            </a:pPr>
            <a:r>
              <a:rPr lang="en-US" sz="3200" b="1" dirty="0">
                <a:solidFill>
                  <a:schemeClr val="bg1"/>
                </a:solidFill>
                <a:latin typeface="Times New Roman" pitchFamily="18" charset="0"/>
                <a:cs typeface="Times New Roman" pitchFamily="18" charset="0"/>
              </a:rPr>
              <a:t>Serve</a:t>
            </a:r>
          </a:p>
        </p:txBody>
      </p:sp>
      <p:sp>
        <p:nvSpPr>
          <p:cNvPr id="10" name="AutoShape 8"/>
          <p:cNvSpPr>
            <a:spLocks noChangeArrowheads="1"/>
          </p:cNvSpPr>
          <p:nvPr/>
        </p:nvSpPr>
        <p:spPr bwMode="auto">
          <a:xfrm>
            <a:off x="8040914" y="208243"/>
            <a:ext cx="2840656" cy="1949172"/>
          </a:xfrm>
          <a:prstGeom prst="flowChartManualInput">
            <a:avLst/>
          </a:prstGeom>
          <a:solidFill>
            <a:srgbClr val="C00000">
              <a:alpha val="72156"/>
            </a:srgbClr>
          </a:solidFill>
          <a:ln w="34925" algn="ctr">
            <a:solidFill>
              <a:srgbClr val="EAC8C4"/>
            </a:solidFill>
            <a:miter lim="800000"/>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None/>
            </a:pPr>
            <a:r>
              <a:rPr lang="ar-EG" altLang="en-US" b="1" dirty="0">
                <a:solidFill>
                  <a:schemeClr val="bg1"/>
                </a:solidFill>
                <a:latin typeface="Times New Roman" panose="02020603050405020304" pitchFamily="18" charset="0"/>
                <a:cs typeface="Times New Roman" panose="02020603050405020304" pitchFamily="18" charset="0"/>
              </a:rPr>
              <a:t>الخطوة الرابعة</a:t>
            </a:r>
          </a:p>
          <a:p>
            <a:pPr algn="ctr">
              <a:spcBef>
                <a:spcPct val="0"/>
              </a:spcBef>
              <a:buNone/>
            </a:pPr>
            <a:r>
              <a:rPr lang="ar-EG" altLang="en-US" b="1" dirty="0">
                <a:solidFill>
                  <a:srgbClr val="FFFF00"/>
                </a:solidFill>
                <a:latin typeface="Times New Roman" panose="02020603050405020304" pitchFamily="18" charset="0"/>
                <a:cs typeface="Times New Roman" panose="02020603050405020304" pitchFamily="18" charset="0"/>
              </a:rPr>
              <a:t>وصية المحبة .. (عمل الإيمان)</a:t>
            </a:r>
            <a:endParaRPr lang="en-US" altLang="en-US" b="1" dirty="0">
              <a:solidFill>
                <a:srgbClr val="FFFF00"/>
              </a:solidFill>
              <a:latin typeface="Times New Roman" panose="02020603050405020304" pitchFamily="18" charset="0"/>
              <a:cs typeface="Times New Roman" panose="02020603050405020304" pitchFamily="18" charset="0"/>
            </a:endParaRPr>
          </a:p>
        </p:txBody>
      </p:sp>
      <p:sp>
        <p:nvSpPr>
          <p:cNvPr id="11" name="AutoShape 8"/>
          <p:cNvSpPr>
            <a:spLocks noChangeArrowheads="1"/>
          </p:cNvSpPr>
          <p:nvPr/>
        </p:nvSpPr>
        <p:spPr bwMode="auto">
          <a:xfrm flipH="1">
            <a:off x="1436912" y="208243"/>
            <a:ext cx="5500915" cy="1949172"/>
          </a:xfrm>
          <a:prstGeom prst="flowChartManualInput">
            <a:avLst/>
          </a:prstGeom>
          <a:solidFill>
            <a:srgbClr val="C00000">
              <a:alpha val="72156"/>
            </a:srgbClr>
          </a:solidFill>
          <a:ln w="34925" algn="ctr">
            <a:solidFill>
              <a:srgbClr val="EAC8C4"/>
            </a:solidFill>
            <a:miter lim="800000"/>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None/>
            </a:pPr>
            <a:r>
              <a:rPr lang="en-US" altLang="en-US" b="1" dirty="0">
                <a:solidFill>
                  <a:schemeClr val="bg1"/>
                </a:solidFill>
                <a:latin typeface="Times New Roman" panose="02020603050405020304" pitchFamily="18" charset="0"/>
                <a:cs typeface="Times New Roman" panose="02020603050405020304" pitchFamily="18" charset="0"/>
              </a:rPr>
              <a:t>Forth Step</a:t>
            </a:r>
            <a:endParaRPr lang="ar-EG" altLang="en-US" b="1" dirty="0">
              <a:solidFill>
                <a:schemeClr val="bg1"/>
              </a:solidFill>
              <a:latin typeface="Times New Roman" panose="02020603050405020304" pitchFamily="18" charset="0"/>
              <a:cs typeface="Times New Roman" panose="02020603050405020304" pitchFamily="18" charset="0"/>
            </a:endParaRPr>
          </a:p>
          <a:p>
            <a:pPr algn="ctr" rtl="0">
              <a:spcBef>
                <a:spcPct val="0"/>
              </a:spcBef>
              <a:buNone/>
            </a:pPr>
            <a:r>
              <a:rPr lang="en-US" altLang="en-US" b="1" dirty="0">
                <a:solidFill>
                  <a:srgbClr val="FFFF00"/>
                </a:solidFill>
                <a:latin typeface="Times New Roman" panose="02020603050405020304" pitchFamily="18" charset="0"/>
                <a:cs typeface="Times New Roman" panose="02020603050405020304" pitchFamily="18" charset="0"/>
              </a:rPr>
              <a:t>The Commandment of Love.. A Narrow Gate</a:t>
            </a:r>
          </a:p>
        </p:txBody>
      </p:sp>
    </p:spTree>
    <p:extLst>
      <p:ext uri="{BB962C8B-B14F-4D97-AF65-F5344CB8AC3E}">
        <p14:creationId xmlns:p14="http://schemas.microsoft.com/office/powerpoint/2010/main" val="41510705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additive="base">
                                        <p:cTn id="30" dur="500" fill="hold"/>
                                        <p:tgtEl>
                                          <p:spTgt spid="12"/>
                                        </p:tgtEl>
                                        <p:attrNameLst>
                                          <p:attrName>ppt_x</p:attrName>
                                        </p:attrNameLst>
                                      </p:cBhvr>
                                      <p:tavLst>
                                        <p:tav tm="0">
                                          <p:val>
                                            <p:strVal val="#ppt_x"/>
                                          </p:val>
                                        </p:tav>
                                        <p:tav tm="100000">
                                          <p:val>
                                            <p:strVal val="#ppt_x"/>
                                          </p:val>
                                        </p:tav>
                                      </p:tavLst>
                                    </p:anim>
                                    <p:anim calcmode="lin" valueType="num">
                                      <p:cBhvr additive="base">
                                        <p:cTn id="3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500" fill="hold"/>
                                        <p:tgtEl>
                                          <p:spTgt spid="13"/>
                                        </p:tgtEl>
                                        <p:attrNameLst>
                                          <p:attrName>ppt_x</p:attrName>
                                        </p:attrNameLst>
                                      </p:cBhvr>
                                      <p:tavLst>
                                        <p:tav tm="0">
                                          <p:val>
                                            <p:strVal val="#ppt_x"/>
                                          </p:val>
                                        </p:tav>
                                        <p:tav tm="100000">
                                          <p:val>
                                            <p:strVal val="#ppt_x"/>
                                          </p:val>
                                        </p:tav>
                                      </p:tavLst>
                                    </p:anim>
                                    <p:anim calcmode="lin" valueType="num">
                                      <p:cBhvr additive="base">
                                        <p:cTn id="3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12" grpId="0" animBg="1"/>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que 3">
            <a:extLst>
              <a:ext uri="{FF2B5EF4-FFF2-40B4-BE49-F238E27FC236}">
                <a16:creationId xmlns:a16="http://schemas.microsoft.com/office/drawing/2014/main" id="{7C147A10-D0C2-4BB0-89A5-21B59165BB11}"/>
              </a:ext>
            </a:extLst>
          </p:cNvPr>
          <p:cNvSpPr>
            <a:spLocks noChangeArrowheads="1"/>
          </p:cNvSpPr>
          <p:nvPr/>
        </p:nvSpPr>
        <p:spPr bwMode="auto">
          <a:xfrm>
            <a:off x="958645" y="3052917"/>
            <a:ext cx="10397613" cy="3320415"/>
          </a:xfrm>
          <a:prstGeom prst="plaque">
            <a:avLst>
              <a:gd name="adj" fmla="val 16667"/>
            </a:avLst>
          </a:prstGeom>
          <a:solidFill>
            <a:schemeClr val="accent5">
              <a:lumMod val="50000"/>
              <a:alpha val="65097"/>
            </a:schemeClr>
          </a:solidFill>
          <a:ln w="34925" algn="ctr">
            <a:solidFill>
              <a:srgbClr val="FFCC99"/>
            </a:solidFill>
            <a:round/>
            <a:headEnd/>
            <a:tailEnd/>
          </a:ln>
          <a:effectLst>
            <a:outerShdw dist="17961" dir="2700000" algn="ctr" rotWithShape="0">
              <a:srgbClr val="000000">
                <a:alpha val="50000"/>
              </a:srgbClr>
            </a:outerShdw>
          </a:effec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a:defRPr/>
            </a:pPr>
            <a:r>
              <a:rPr lang="ar-EG" sz="3200" b="1" dirty="0">
                <a:solidFill>
                  <a:schemeClr val="bg1"/>
                </a:solidFill>
              </a:rPr>
              <a:t>و الغارس و الساقي هما واحد و لكن كل واحد سياخذ اجرته بحسب تعبه (1كو  3 :  8)</a:t>
            </a:r>
          </a:p>
          <a:p>
            <a:pPr algn="ctr">
              <a:defRPr/>
            </a:pPr>
            <a:r>
              <a:rPr lang="en-US" sz="3200" b="1" dirty="0">
                <a:solidFill>
                  <a:schemeClr val="bg1"/>
                </a:solidFill>
              </a:rPr>
              <a:t>Now he who plants and he who waters are one, and each one will receive his own reward according to his own labor (1Co  3 :  8)</a:t>
            </a:r>
          </a:p>
        </p:txBody>
      </p:sp>
      <p:sp>
        <p:nvSpPr>
          <p:cNvPr id="5" name="AutoShape 8"/>
          <p:cNvSpPr>
            <a:spLocks noChangeArrowheads="1"/>
          </p:cNvSpPr>
          <p:nvPr/>
        </p:nvSpPr>
        <p:spPr bwMode="auto">
          <a:xfrm>
            <a:off x="8040914" y="208243"/>
            <a:ext cx="2840656" cy="1337667"/>
          </a:xfrm>
          <a:prstGeom prst="flowChartManualInput">
            <a:avLst/>
          </a:prstGeom>
          <a:solidFill>
            <a:schemeClr val="accent6">
              <a:lumMod val="50000"/>
              <a:alpha val="72156"/>
            </a:schemeClr>
          </a:solidFill>
          <a:ln w="34925" algn="ctr">
            <a:solidFill>
              <a:srgbClr val="EAC8C4"/>
            </a:solidFill>
            <a:miter lim="800000"/>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None/>
            </a:pPr>
            <a:r>
              <a:rPr lang="ar-EG" altLang="en-US" b="1" dirty="0">
                <a:solidFill>
                  <a:schemeClr val="bg1"/>
                </a:solidFill>
                <a:latin typeface="Times New Roman" panose="02020603050405020304" pitchFamily="18" charset="0"/>
                <a:cs typeface="Times New Roman" panose="02020603050405020304" pitchFamily="18" charset="0"/>
              </a:rPr>
              <a:t>الخطوة الخامسة</a:t>
            </a:r>
          </a:p>
          <a:p>
            <a:pPr algn="ctr">
              <a:spcBef>
                <a:spcPct val="0"/>
              </a:spcBef>
              <a:buNone/>
            </a:pPr>
            <a:r>
              <a:rPr lang="ar-EG" altLang="en-US" b="1" dirty="0">
                <a:solidFill>
                  <a:srgbClr val="FFFF00"/>
                </a:solidFill>
                <a:latin typeface="Times New Roman" panose="02020603050405020304" pitchFamily="18" charset="0"/>
                <a:cs typeface="Times New Roman" panose="02020603050405020304" pitchFamily="18" charset="0"/>
              </a:rPr>
              <a:t>  الأعمال الصالحة</a:t>
            </a:r>
            <a:endParaRPr lang="en-US" altLang="en-US" b="1" dirty="0">
              <a:solidFill>
                <a:srgbClr val="FFFF00"/>
              </a:solidFill>
              <a:latin typeface="Times New Roman" panose="02020603050405020304" pitchFamily="18" charset="0"/>
              <a:cs typeface="Times New Roman" panose="02020603050405020304" pitchFamily="18" charset="0"/>
            </a:endParaRPr>
          </a:p>
        </p:txBody>
      </p:sp>
      <p:sp>
        <p:nvSpPr>
          <p:cNvPr id="7" name="AutoShape 8"/>
          <p:cNvSpPr>
            <a:spLocks noChangeArrowheads="1"/>
          </p:cNvSpPr>
          <p:nvPr/>
        </p:nvSpPr>
        <p:spPr bwMode="auto">
          <a:xfrm flipH="1">
            <a:off x="1436912" y="208243"/>
            <a:ext cx="5500915" cy="1337667"/>
          </a:xfrm>
          <a:prstGeom prst="flowChartManualInput">
            <a:avLst/>
          </a:prstGeom>
          <a:solidFill>
            <a:schemeClr val="accent6">
              <a:lumMod val="50000"/>
              <a:alpha val="72156"/>
            </a:schemeClr>
          </a:solidFill>
          <a:ln w="34925" algn="ctr">
            <a:solidFill>
              <a:srgbClr val="EAC8C4"/>
            </a:solidFill>
            <a:miter lim="800000"/>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None/>
            </a:pPr>
            <a:r>
              <a:rPr lang="en-US" altLang="en-US" b="1" dirty="0">
                <a:solidFill>
                  <a:schemeClr val="bg1"/>
                </a:solidFill>
                <a:latin typeface="Times New Roman" panose="02020603050405020304" pitchFamily="18" charset="0"/>
                <a:cs typeface="Times New Roman" panose="02020603050405020304" pitchFamily="18" charset="0"/>
              </a:rPr>
              <a:t>Fifth Step</a:t>
            </a:r>
            <a:endParaRPr lang="ar-EG" altLang="en-US" b="1" dirty="0">
              <a:solidFill>
                <a:schemeClr val="bg1"/>
              </a:solidFill>
              <a:latin typeface="Times New Roman" panose="02020603050405020304" pitchFamily="18" charset="0"/>
              <a:cs typeface="Times New Roman" panose="02020603050405020304" pitchFamily="18" charset="0"/>
            </a:endParaRPr>
          </a:p>
          <a:p>
            <a:pPr algn="ctr" rtl="0">
              <a:spcBef>
                <a:spcPct val="0"/>
              </a:spcBef>
              <a:buNone/>
            </a:pPr>
            <a:r>
              <a:rPr lang="en-US" altLang="en-US" b="1" dirty="0">
                <a:solidFill>
                  <a:srgbClr val="FFFF00"/>
                </a:solidFill>
                <a:latin typeface="Times New Roman" panose="02020603050405020304" pitchFamily="18" charset="0"/>
                <a:cs typeface="Times New Roman" panose="02020603050405020304" pitchFamily="18" charset="0"/>
              </a:rPr>
              <a:t>Good Deeds.. A Narrow Gate</a:t>
            </a:r>
          </a:p>
        </p:txBody>
      </p:sp>
    </p:spTree>
    <p:extLst>
      <p:ext uri="{BB962C8B-B14F-4D97-AF65-F5344CB8AC3E}">
        <p14:creationId xmlns:p14="http://schemas.microsoft.com/office/powerpoint/2010/main" val="2282922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 calcmode="lin" valueType="num">
                                      <p:cBhvr>
                                        <p:cTn id="9" dur="500" fill="hold"/>
                                        <p:tgtEl>
                                          <p:spTgt spid="5"/>
                                        </p:tgtEl>
                                        <p:attrNameLst>
                                          <p:attrName>ppt_x</p:attrName>
                                        </p:attrNameLst>
                                      </p:cBhvr>
                                      <p:tavLst>
                                        <p:tav tm="0">
                                          <p:val>
                                            <p:fltVal val="0.5"/>
                                          </p:val>
                                        </p:tav>
                                        <p:tav tm="100000">
                                          <p:val>
                                            <p:strVal val="#ppt_x"/>
                                          </p:val>
                                        </p:tav>
                                      </p:tavLst>
                                    </p:anim>
                                    <p:anim calcmode="lin" valueType="num">
                                      <p:cBhvr>
                                        <p:cTn id="10" dur="500" fill="hold"/>
                                        <p:tgtEl>
                                          <p:spTgt spid="5"/>
                                        </p:tgtEl>
                                        <p:attrNameLst>
                                          <p:attrName>ppt_y</p:attrName>
                                        </p:attrNameLst>
                                      </p:cBhvr>
                                      <p:tavLst>
                                        <p:tav tm="0">
                                          <p:val>
                                            <p:fltVal val="0.5"/>
                                          </p:val>
                                        </p:tav>
                                        <p:tav tm="100000">
                                          <p:val>
                                            <p:strVal val="#ppt_y"/>
                                          </p:val>
                                        </p:tav>
                                      </p:tavLst>
                                    </p:anim>
                                  </p:childTnLst>
                                </p:cTn>
                              </p:par>
                              <p:par>
                                <p:cTn id="11" presetID="23" presetClass="entr" presetSubtype="528"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 calcmode="lin" valueType="num">
                                      <p:cBhvr>
                                        <p:cTn id="15" dur="500" fill="hold"/>
                                        <p:tgtEl>
                                          <p:spTgt spid="7"/>
                                        </p:tgtEl>
                                        <p:attrNameLst>
                                          <p:attrName>ppt_x</p:attrName>
                                        </p:attrNameLst>
                                      </p:cBhvr>
                                      <p:tavLst>
                                        <p:tav tm="0">
                                          <p:val>
                                            <p:fltVal val="0.5"/>
                                          </p:val>
                                        </p:tav>
                                        <p:tav tm="100000">
                                          <p:val>
                                            <p:strVal val="#ppt_x"/>
                                          </p:val>
                                        </p:tav>
                                      </p:tavLst>
                                    </p:anim>
                                    <p:anim calcmode="lin" valueType="num">
                                      <p:cBhvr>
                                        <p:cTn id="16" dur="500" fill="hold"/>
                                        <p:tgtEl>
                                          <p:spTgt spid="7"/>
                                        </p:tgtEl>
                                        <p:attrNameLst>
                                          <p:attrName>ppt_y</p:attrName>
                                        </p:attrNameLst>
                                      </p:cBhvr>
                                      <p:tavLst>
                                        <p:tav tm="0">
                                          <p:val>
                                            <p:fltVal val="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Plaque 3">
            <a:extLst>
              <a:ext uri="{FF2B5EF4-FFF2-40B4-BE49-F238E27FC236}">
                <a16:creationId xmlns:a16="http://schemas.microsoft.com/office/drawing/2014/main" id="{7C147A10-D0C2-4BB0-89A5-21B59165BB11}"/>
              </a:ext>
            </a:extLst>
          </p:cNvPr>
          <p:cNvSpPr>
            <a:spLocks noChangeArrowheads="1"/>
          </p:cNvSpPr>
          <p:nvPr/>
        </p:nvSpPr>
        <p:spPr bwMode="auto">
          <a:xfrm>
            <a:off x="975391" y="4493803"/>
            <a:ext cx="10548483" cy="2040255"/>
          </a:xfrm>
          <a:prstGeom prst="plaque">
            <a:avLst>
              <a:gd name="adj" fmla="val 16667"/>
            </a:avLst>
          </a:prstGeom>
          <a:solidFill>
            <a:schemeClr val="tx2">
              <a:lumMod val="50000"/>
              <a:alpha val="65097"/>
            </a:schemeClr>
          </a:solidFill>
          <a:ln w="34925" algn="ctr">
            <a:solidFill>
              <a:srgbClr val="FFCC99"/>
            </a:solidFill>
            <a:round/>
            <a:headEnd/>
            <a:tailEnd/>
          </a:ln>
          <a:effectLst>
            <a:outerShdw dist="17961" dir="2700000" algn="ctr" rotWithShape="0">
              <a:srgbClr val="000000">
                <a:alpha val="50000"/>
              </a:srgbClr>
            </a:outerShdw>
          </a:effec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a:defRPr/>
            </a:pPr>
            <a:r>
              <a:rPr lang="ar-EG" sz="3200" b="1" dirty="0">
                <a:solidFill>
                  <a:schemeClr val="bg1"/>
                </a:solidFill>
              </a:rPr>
              <a:t>و اما الايمان فهو الثقة بما يرجى و الايقان بامور لا ترى (عب  11 :  1)</a:t>
            </a:r>
          </a:p>
          <a:p>
            <a:pPr algn="ctr">
              <a:defRPr/>
            </a:pPr>
            <a:r>
              <a:rPr lang="en-US" sz="3200" b="1" dirty="0">
                <a:solidFill>
                  <a:schemeClr val="bg1"/>
                </a:solidFill>
              </a:rPr>
              <a:t>Now faith is the substance of things hoped for, the evidence of things not seen (Heb  11 :  1)</a:t>
            </a:r>
            <a:endParaRPr lang="ar-EG" sz="3200" b="1" dirty="0">
              <a:solidFill>
                <a:schemeClr val="bg1"/>
              </a:solidFill>
            </a:endParaRPr>
          </a:p>
        </p:txBody>
      </p:sp>
      <p:sp>
        <p:nvSpPr>
          <p:cNvPr id="7" name="AutoShape 8"/>
          <p:cNvSpPr>
            <a:spLocks noChangeArrowheads="1"/>
          </p:cNvSpPr>
          <p:nvPr/>
        </p:nvSpPr>
        <p:spPr bwMode="auto">
          <a:xfrm>
            <a:off x="7094281" y="331248"/>
            <a:ext cx="4449762" cy="1643062"/>
          </a:xfrm>
          <a:prstGeom prst="flowChartManualInput">
            <a:avLst/>
          </a:prstGeom>
          <a:solidFill>
            <a:schemeClr val="accent5">
              <a:lumMod val="50000"/>
              <a:alpha val="72156"/>
            </a:schemeClr>
          </a:solidFill>
          <a:ln w="34925" algn="ctr">
            <a:solidFill>
              <a:srgbClr val="EAC8C4"/>
            </a:solidFill>
            <a:miter lim="800000"/>
            <a:headEnd/>
            <a:tailEnd/>
          </a:ln>
          <a:effectLst>
            <a:outerShdw dist="17961" dir="2700000" algn="ctr" rotWithShape="0">
              <a:srgbClr val="000000">
                <a:alpha val="50000"/>
              </a:srgbClr>
            </a:outerShdw>
          </a:effec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ar-EG" altLang="en-US" sz="4000" b="1" dirty="0">
                <a:solidFill>
                  <a:schemeClr val="bg1"/>
                </a:solidFill>
                <a:latin typeface="Times New Roman" panose="02020603050405020304" pitchFamily="18" charset="0"/>
                <a:cs typeface="Times New Roman" panose="02020603050405020304" pitchFamily="18" charset="0"/>
              </a:rPr>
              <a:t>الخطوة الأولى</a:t>
            </a:r>
          </a:p>
          <a:p>
            <a:pPr algn="l" eaLnBrk="1" hangingPunct="1">
              <a:spcBef>
                <a:spcPct val="0"/>
              </a:spcBef>
              <a:buFontTx/>
              <a:buNone/>
            </a:pPr>
            <a:r>
              <a:rPr lang="ar-EG" altLang="en-US" sz="4000" b="1" dirty="0">
                <a:solidFill>
                  <a:srgbClr val="FFFF00"/>
                </a:solidFill>
                <a:latin typeface="Times New Roman" panose="02020603050405020304" pitchFamily="18" charset="0"/>
                <a:cs typeface="Times New Roman" panose="02020603050405020304" pitchFamily="18" charset="0"/>
              </a:rPr>
              <a:t>الإيمان .. باب ضيق</a:t>
            </a:r>
            <a:endParaRPr lang="en-US" altLang="en-US" sz="4000" b="1" dirty="0">
              <a:solidFill>
                <a:srgbClr val="FFFF00"/>
              </a:solidFill>
              <a:latin typeface="Times New Roman" panose="02020603050405020304" pitchFamily="18" charset="0"/>
              <a:cs typeface="Times New Roman" panose="02020603050405020304" pitchFamily="18" charset="0"/>
            </a:endParaRPr>
          </a:p>
        </p:txBody>
      </p:sp>
      <p:sp>
        <p:nvSpPr>
          <p:cNvPr id="8" name="AutoShape 8"/>
          <p:cNvSpPr>
            <a:spLocks noChangeArrowheads="1"/>
          </p:cNvSpPr>
          <p:nvPr/>
        </p:nvSpPr>
        <p:spPr bwMode="auto">
          <a:xfrm flipH="1">
            <a:off x="464457" y="331248"/>
            <a:ext cx="5260959" cy="1643420"/>
          </a:xfrm>
          <a:prstGeom prst="flowChartManualInput">
            <a:avLst/>
          </a:prstGeom>
          <a:solidFill>
            <a:schemeClr val="accent5">
              <a:lumMod val="50000"/>
              <a:alpha val="72156"/>
            </a:schemeClr>
          </a:solidFill>
          <a:ln w="34925" algn="ctr">
            <a:solidFill>
              <a:srgbClr val="EAC8C4"/>
            </a:solidFill>
            <a:miter lim="800000"/>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None/>
            </a:pPr>
            <a:r>
              <a:rPr lang="en-US" altLang="en-US" sz="4000" b="1" dirty="0">
                <a:solidFill>
                  <a:schemeClr val="bg1"/>
                </a:solidFill>
                <a:latin typeface="Times New Roman" panose="02020603050405020304" pitchFamily="18" charset="0"/>
                <a:cs typeface="Times New Roman" panose="02020603050405020304" pitchFamily="18" charset="0"/>
              </a:rPr>
              <a:t>First Step</a:t>
            </a:r>
            <a:endParaRPr lang="ar-EG" altLang="en-US" sz="4000" b="1" dirty="0">
              <a:solidFill>
                <a:schemeClr val="bg1"/>
              </a:solidFill>
              <a:latin typeface="Times New Roman" panose="02020603050405020304" pitchFamily="18" charset="0"/>
              <a:cs typeface="Times New Roman" panose="02020603050405020304" pitchFamily="18" charset="0"/>
            </a:endParaRPr>
          </a:p>
          <a:p>
            <a:pPr algn="l" rtl="0">
              <a:spcBef>
                <a:spcPct val="0"/>
              </a:spcBef>
              <a:buNone/>
            </a:pPr>
            <a:r>
              <a:rPr lang="en-US" altLang="en-US" sz="4000" b="1" dirty="0">
                <a:solidFill>
                  <a:srgbClr val="FFFF00"/>
                </a:solidFill>
                <a:latin typeface="Times New Roman" panose="02020603050405020304" pitchFamily="18" charset="0"/>
                <a:cs typeface="Times New Roman" panose="02020603050405020304" pitchFamily="18" charset="0"/>
              </a:rPr>
              <a:t>Faith .. A Narrow Gate</a:t>
            </a:r>
          </a:p>
        </p:txBody>
      </p:sp>
    </p:spTree>
    <p:extLst>
      <p:ext uri="{BB962C8B-B14F-4D97-AF65-F5344CB8AC3E}">
        <p14:creationId xmlns:p14="http://schemas.microsoft.com/office/powerpoint/2010/main" val="26616353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 calcmode="lin" valueType="num">
                                      <p:cBhvr>
                                        <p:cTn id="9" dur="500" fill="hold"/>
                                        <p:tgtEl>
                                          <p:spTgt spid="7"/>
                                        </p:tgtEl>
                                        <p:attrNameLst>
                                          <p:attrName>ppt_x</p:attrName>
                                        </p:attrNameLst>
                                      </p:cBhvr>
                                      <p:tavLst>
                                        <p:tav tm="0">
                                          <p:val>
                                            <p:fltVal val="0.5"/>
                                          </p:val>
                                        </p:tav>
                                        <p:tav tm="100000">
                                          <p:val>
                                            <p:strVal val="#ppt_x"/>
                                          </p:val>
                                        </p:tav>
                                      </p:tavLst>
                                    </p:anim>
                                    <p:anim calcmode="lin" valueType="num">
                                      <p:cBhvr>
                                        <p:cTn id="10" dur="500" fill="hold"/>
                                        <p:tgtEl>
                                          <p:spTgt spid="7"/>
                                        </p:tgtEl>
                                        <p:attrNameLst>
                                          <p:attrName>ppt_y</p:attrName>
                                        </p:attrNameLst>
                                      </p:cBhvr>
                                      <p:tavLst>
                                        <p:tav tm="0">
                                          <p:val>
                                            <p:fltVal val="0.5"/>
                                          </p:val>
                                        </p:tav>
                                        <p:tav tm="100000">
                                          <p:val>
                                            <p:strVal val="#ppt_y"/>
                                          </p:val>
                                        </p:tav>
                                      </p:tavLst>
                                    </p:anim>
                                  </p:childTnLst>
                                </p:cTn>
                              </p:par>
                              <p:par>
                                <p:cTn id="11" presetID="23" presetClass="entr" presetSubtype="528"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anim calcmode="lin" valueType="num">
                                      <p:cBhvr>
                                        <p:cTn id="15" dur="500" fill="hold"/>
                                        <p:tgtEl>
                                          <p:spTgt spid="8"/>
                                        </p:tgtEl>
                                        <p:attrNameLst>
                                          <p:attrName>ppt_x</p:attrName>
                                        </p:attrNameLst>
                                      </p:cBhvr>
                                      <p:tavLst>
                                        <p:tav tm="0">
                                          <p:val>
                                            <p:fltVal val="0.5"/>
                                          </p:val>
                                        </p:tav>
                                        <p:tav tm="100000">
                                          <p:val>
                                            <p:strVal val="#ppt_x"/>
                                          </p:val>
                                        </p:tav>
                                      </p:tavLst>
                                    </p:anim>
                                    <p:anim calcmode="lin" valueType="num">
                                      <p:cBhvr>
                                        <p:cTn id="16" dur="500" fill="hold"/>
                                        <p:tgtEl>
                                          <p:spTgt spid="8"/>
                                        </p:tgtEl>
                                        <p:attrNameLst>
                                          <p:attrName>ppt_y</p:attrName>
                                        </p:attrNameLst>
                                      </p:cBhvr>
                                      <p:tavLst>
                                        <p:tav tm="0">
                                          <p:val>
                                            <p:fltVal val="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Plaque 4"/>
          <p:cNvSpPr>
            <a:spLocks noChangeArrowheads="1"/>
          </p:cNvSpPr>
          <p:nvPr/>
        </p:nvSpPr>
        <p:spPr bwMode="auto">
          <a:xfrm>
            <a:off x="870155" y="3266923"/>
            <a:ext cx="10471253" cy="3122771"/>
          </a:xfrm>
          <a:prstGeom prst="plaque">
            <a:avLst>
              <a:gd name="adj" fmla="val 13139"/>
            </a:avLst>
          </a:prstGeom>
          <a:solidFill>
            <a:srgbClr val="002060">
              <a:alpha val="72156"/>
            </a:srgbClr>
          </a:solidFill>
          <a:ln w="34925" algn="ctr">
            <a:solidFill>
              <a:srgbClr val="FFCC99"/>
            </a:solidFill>
            <a:round/>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ar-EG" altLang="en-US" b="1" dirty="0">
                <a:solidFill>
                  <a:schemeClr val="bg1"/>
                </a:solidFill>
              </a:rPr>
              <a:t>فان ابن الانسان سوف ياتي في مجد ابيه مع ملائكته و حينئذ يجازي كل واحد حسب عمله (مت  16 :  27)</a:t>
            </a:r>
          </a:p>
          <a:p>
            <a:pPr algn="ctr" rtl="0">
              <a:spcBef>
                <a:spcPct val="0"/>
              </a:spcBef>
              <a:buFontTx/>
              <a:buNone/>
            </a:pPr>
            <a:r>
              <a:rPr lang="en-US" altLang="en-US" b="1" dirty="0">
                <a:solidFill>
                  <a:schemeClr val="bg1"/>
                </a:solidFill>
              </a:rPr>
              <a:t>"For the Son of Man will come in the glory of His Father with His angels, and then He will reward each according to his works (Mat  16 :  27)</a:t>
            </a:r>
          </a:p>
        </p:txBody>
      </p:sp>
      <p:sp>
        <p:nvSpPr>
          <p:cNvPr id="7" name="AutoShape 8"/>
          <p:cNvSpPr>
            <a:spLocks noChangeArrowheads="1"/>
          </p:cNvSpPr>
          <p:nvPr/>
        </p:nvSpPr>
        <p:spPr bwMode="auto">
          <a:xfrm>
            <a:off x="8040914" y="208243"/>
            <a:ext cx="2840656" cy="1337667"/>
          </a:xfrm>
          <a:prstGeom prst="flowChartManualInput">
            <a:avLst/>
          </a:prstGeom>
          <a:solidFill>
            <a:schemeClr val="accent6">
              <a:lumMod val="50000"/>
              <a:alpha val="72156"/>
            </a:schemeClr>
          </a:solidFill>
          <a:ln w="34925" algn="ctr">
            <a:solidFill>
              <a:srgbClr val="EAC8C4"/>
            </a:solidFill>
            <a:miter lim="800000"/>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None/>
            </a:pPr>
            <a:r>
              <a:rPr lang="ar-EG" altLang="en-US" b="1" dirty="0">
                <a:solidFill>
                  <a:schemeClr val="bg1"/>
                </a:solidFill>
                <a:latin typeface="Times New Roman" panose="02020603050405020304" pitchFamily="18" charset="0"/>
                <a:cs typeface="Times New Roman" panose="02020603050405020304" pitchFamily="18" charset="0"/>
              </a:rPr>
              <a:t>الخطوة الخامسة</a:t>
            </a:r>
          </a:p>
          <a:p>
            <a:pPr algn="ctr">
              <a:spcBef>
                <a:spcPct val="0"/>
              </a:spcBef>
              <a:buNone/>
            </a:pPr>
            <a:r>
              <a:rPr lang="ar-EG" altLang="en-US" b="1" dirty="0">
                <a:solidFill>
                  <a:srgbClr val="FFFF00"/>
                </a:solidFill>
                <a:latin typeface="Times New Roman" panose="02020603050405020304" pitchFamily="18" charset="0"/>
                <a:cs typeface="Times New Roman" panose="02020603050405020304" pitchFamily="18" charset="0"/>
              </a:rPr>
              <a:t>  الأعمال الصالحة</a:t>
            </a:r>
            <a:endParaRPr lang="en-US" altLang="en-US" b="1" dirty="0">
              <a:solidFill>
                <a:srgbClr val="FFFF00"/>
              </a:solidFill>
              <a:latin typeface="Times New Roman" panose="02020603050405020304" pitchFamily="18" charset="0"/>
              <a:cs typeface="Times New Roman" panose="02020603050405020304" pitchFamily="18" charset="0"/>
            </a:endParaRPr>
          </a:p>
        </p:txBody>
      </p:sp>
      <p:sp>
        <p:nvSpPr>
          <p:cNvPr id="8" name="AutoShape 8"/>
          <p:cNvSpPr>
            <a:spLocks noChangeArrowheads="1"/>
          </p:cNvSpPr>
          <p:nvPr/>
        </p:nvSpPr>
        <p:spPr bwMode="auto">
          <a:xfrm flipH="1">
            <a:off x="1436912" y="208243"/>
            <a:ext cx="5500915" cy="1337667"/>
          </a:xfrm>
          <a:prstGeom prst="flowChartManualInput">
            <a:avLst/>
          </a:prstGeom>
          <a:solidFill>
            <a:schemeClr val="accent6">
              <a:lumMod val="50000"/>
              <a:alpha val="72156"/>
            </a:schemeClr>
          </a:solidFill>
          <a:ln w="34925" algn="ctr">
            <a:solidFill>
              <a:srgbClr val="EAC8C4"/>
            </a:solidFill>
            <a:miter lim="800000"/>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None/>
            </a:pPr>
            <a:r>
              <a:rPr lang="en-US" altLang="en-US" b="1" dirty="0">
                <a:solidFill>
                  <a:schemeClr val="bg1"/>
                </a:solidFill>
                <a:latin typeface="Times New Roman" panose="02020603050405020304" pitchFamily="18" charset="0"/>
                <a:cs typeface="Times New Roman" panose="02020603050405020304" pitchFamily="18" charset="0"/>
              </a:rPr>
              <a:t>Fifth Step</a:t>
            </a:r>
            <a:endParaRPr lang="ar-EG" altLang="en-US" b="1" dirty="0">
              <a:solidFill>
                <a:schemeClr val="bg1"/>
              </a:solidFill>
              <a:latin typeface="Times New Roman" panose="02020603050405020304" pitchFamily="18" charset="0"/>
              <a:cs typeface="Times New Roman" panose="02020603050405020304" pitchFamily="18" charset="0"/>
            </a:endParaRPr>
          </a:p>
          <a:p>
            <a:pPr algn="ctr" rtl="0">
              <a:spcBef>
                <a:spcPct val="0"/>
              </a:spcBef>
              <a:buNone/>
            </a:pPr>
            <a:r>
              <a:rPr lang="en-US" altLang="en-US" b="1" dirty="0">
                <a:solidFill>
                  <a:srgbClr val="FFFF00"/>
                </a:solidFill>
                <a:latin typeface="Times New Roman" panose="02020603050405020304" pitchFamily="18" charset="0"/>
                <a:cs typeface="Times New Roman" panose="02020603050405020304" pitchFamily="18" charset="0"/>
              </a:rPr>
              <a:t>Good Deeds.. A Narrow Gate</a:t>
            </a:r>
          </a:p>
        </p:txBody>
      </p:sp>
    </p:spTree>
    <p:extLst>
      <p:ext uri="{BB962C8B-B14F-4D97-AF65-F5344CB8AC3E}">
        <p14:creationId xmlns:p14="http://schemas.microsoft.com/office/powerpoint/2010/main" val="21350007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que 3">
            <a:extLst>
              <a:ext uri="{FF2B5EF4-FFF2-40B4-BE49-F238E27FC236}">
                <a16:creationId xmlns:a16="http://schemas.microsoft.com/office/drawing/2014/main" id="{7C147A10-D0C2-4BB0-89A5-21B59165BB11}"/>
              </a:ext>
            </a:extLst>
          </p:cNvPr>
          <p:cNvSpPr>
            <a:spLocks noChangeArrowheads="1"/>
          </p:cNvSpPr>
          <p:nvPr/>
        </p:nvSpPr>
        <p:spPr bwMode="auto">
          <a:xfrm>
            <a:off x="132736" y="3262827"/>
            <a:ext cx="11946194" cy="3320415"/>
          </a:xfrm>
          <a:prstGeom prst="plaque">
            <a:avLst>
              <a:gd name="adj" fmla="val 16667"/>
            </a:avLst>
          </a:prstGeom>
          <a:solidFill>
            <a:schemeClr val="accent5">
              <a:lumMod val="50000"/>
              <a:alpha val="65097"/>
            </a:schemeClr>
          </a:solidFill>
          <a:ln w="34925" algn="ctr">
            <a:solidFill>
              <a:srgbClr val="FFCC99"/>
            </a:solidFill>
            <a:round/>
            <a:headEnd/>
            <a:tailEnd/>
          </a:ln>
          <a:effectLst>
            <a:outerShdw dist="17961" dir="2700000" algn="ctr" rotWithShape="0">
              <a:srgbClr val="000000">
                <a:alpha val="50000"/>
              </a:srgbClr>
            </a:outerShdw>
          </a:effec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a:defRPr/>
            </a:pPr>
            <a:r>
              <a:rPr lang="ar-EG" sz="3200" b="1" dirty="0">
                <a:solidFill>
                  <a:schemeClr val="bg1"/>
                </a:solidFill>
              </a:rPr>
              <a:t>و اما انت فلماذا تدين اخاك او انت ايضا لماذا تزدري باخيك لاننا جميعا سوف نقف امام كرسي المسيح</a:t>
            </a:r>
            <a:r>
              <a:rPr lang="en-US" sz="3200" b="1" dirty="0">
                <a:solidFill>
                  <a:schemeClr val="bg1"/>
                </a:solidFill>
              </a:rPr>
              <a:t> </a:t>
            </a:r>
            <a:r>
              <a:rPr lang="ar-EG" sz="3200" b="1" dirty="0">
                <a:solidFill>
                  <a:schemeClr val="bg1"/>
                </a:solidFill>
              </a:rPr>
              <a:t>(رو  14 :  10)</a:t>
            </a:r>
          </a:p>
          <a:p>
            <a:pPr algn="ctr">
              <a:defRPr/>
            </a:pPr>
            <a:r>
              <a:rPr lang="en-US" sz="3200" b="1" dirty="0">
                <a:solidFill>
                  <a:schemeClr val="bg1"/>
                </a:solidFill>
              </a:rPr>
              <a:t>But why do you judge your brother? Or why do you show contempt for your brother? For we shall all stand before the judgment seat of Christ (Rom  14 :  10)</a:t>
            </a:r>
          </a:p>
        </p:txBody>
      </p:sp>
      <p:sp>
        <p:nvSpPr>
          <p:cNvPr id="5" name="AutoShape 8"/>
          <p:cNvSpPr>
            <a:spLocks noChangeArrowheads="1"/>
          </p:cNvSpPr>
          <p:nvPr/>
        </p:nvSpPr>
        <p:spPr bwMode="auto">
          <a:xfrm>
            <a:off x="8040914" y="208243"/>
            <a:ext cx="2840656" cy="1337667"/>
          </a:xfrm>
          <a:prstGeom prst="flowChartManualInput">
            <a:avLst/>
          </a:prstGeom>
          <a:solidFill>
            <a:schemeClr val="accent6">
              <a:lumMod val="50000"/>
              <a:alpha val="72156"/>
            </a:schemeClr>
          </a:solidFill>
          <a:ln w="34925" algn="ctr">
            <a:solidFill>
              <a:srgbClr val="EAC8C4"/>
            </a:solidFill>
            <a:miter lim="800000"/>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None/>
            </a:pPr>
            <a:r>
              <a:rPr lang="ar-EG" altLang="en-US" b="1" dirty="0">
                <a:solidFill>
                  <a:schemeClr val="bg1"/>
                </a:solidFill>
                <a:latin typeface="Times New Roman" panose="02020603050405020304" pitchFamily="18" charset="0"/>
                <a:cs typeface="Times New Roman" panose="02020603050405020304" pitchFamily="18" charset="0"/>
              </a:rPr>
              <a:t>الخطوة الخامسة</a:t>
            </a:r>
          </a:p>
          <a:p>
            <a:pPr algn="ctr">
              <a:spcBef>
                <a:spcPct val="0"/>
              </a:spcBef>
              <a:buNone/>
            </a:pPr>
            <a:r>
              <a:rPr lang="ar-EG" altLang="en-US" b="1" dirty="0">
                <a:solidFill>
                  <a:srgbClr val="FFFF00"/>
                </a:solidFill>
                <a:latin typeface="Times New Roman" panose="02020603050405020304" pitchFamily="18" charset="0"/>
                <a:cs typeface="Times New Roman" panose="02020603050405020304" pitchFamily="18" charset="0"/>
              </a:rPr>
              <a:t>  الأعمال الصالحة</a:t>
            </a:r>
            <a:endParaRPr lang="en-US" altLang="en-US" b="1" dirty="0">
              <a:solidFill>
                <a:srgbClr val="FFFF00"/>
              </a:solidFill>
              <a:latin typeface="Times New Roman" panose="02020603050405020304" pitchFamily="18" charset="0"/>
              <a:cs typeface="Times New Roman" panose="02020603050405020304" pitchFamily="18" charset="0"/>
            </a:endParaRPr>
          </a:p>
        </p:txBody>
      </p:sp>
      <p:sp>
        <p:nvSpPr>
          <p:cNvPr id="7" name="AutoShape 8"/>
          <p:cNvSpPr>
            <a:spLocks noChangeArrowheads="1"/>
          </p:cNvSpPr>
          <p:nvPr/>
        </p:nvSpPr>
        <p:spPr bwMode="auto">
          <a:xfrm flipH="1">
            <a:off x="1436912" y="208243"/>
            <a:ext cx="5500915" cy="1337667"/>
          </a:xfrm>
          <a:prstGeom prst="flowChartManualInput">
            <a:avLst/>
          </a:prstGeom>
          <a:solidFill>
            <a:schemeClr val="accent6">
              <a:lumMod val="50000"/>
              <a:alpha val="72156"/>
            </a:schemeClr>
          </a:solidFill>
          <a:ln w="34925" algn="ctr">
            <a:solidFill>
              <a:srgbClr val="EAC8C4"/>
            </a:solidFill>
            <a:miter lim="800000"/>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None/>
            </a:pPr>
            <a:r>
              <a:rPr lang="en-US" altLang="en-US" b="1" dirty="0">
                <a:solidFill>
                  <a:schemeClr val="bg1"/>
                </a:solidFill>
                <a:latin typeface="Times New Roman" panose="02020603050405020304" pitchFamily="18" charset="0"/>
                <a:cs typeface="Times New Roman" panose="02020603050405020304" pitchFamily="18" charset="0"/>
              </a:rPr>
              <a:t>Fifth Step</a:t>
            </a:r>
            <a:endParaRPr lang="ar-EG" altLang="en-US" b="1" dirty="0">
              <a:solidFill>
                <a:schemeClr val="bg1"/>
              </a:solidFill>
              <a:latin typeface="Times New Roman" panose="02020603050405020304" pitchFamily="18" charset="0"/>
              <a:cs typeface="Times New Roman" panose="02020603050405020304" pitchFamily="18" charset="0"/>
            </a:endParaRPr>
          </a:p>
          <a:p>
            <a:pPr algn="ctr" rtl="0">
              <a:spcBef>
                <a:spcPct val="0"/>
              </a:spcBef>
              <a:buNone/>
            </a:pPr>
            <a:r>
              <a:rPr lang="en-US" altLang="en-US" b="1" dirty="0">
                <a:solidFill>
                  <a:srgbClr val="FFFF00"/>
                </a:solidFill>
                <a:latin typeface="Times New Roman" panose="02020603050405020304" pitchFamily="18" charset="0"/>
                <a:cs typeface="Times New Roman" panose="02020603050405020304" pitchFamily="18" charset="0"/>
              </a:rPr>
              <a:t>Good Deeds.. A Narrow Gate</a:t>
            </a:r>
          </a:p>
        </p:txBody>
      </p:sp>
    </p:spTree>
    <p:extLst>
      <p:ext uri="{BB962C8B-B14F-4D97-AF65-F5344CB8AC3E}">
        <p14:creationId xmlns:p14="http://schemas.microsoft.com/office/powerpoint/2010/main" val="6413599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Plaque 4"/>
          <p:cNvSpPr>
            <a:spLocks noChangeArrowheads="1"/>
          </p:cNvSpPr>
          <p:nvPr/>
        </p:nvSpPr>
        <p:spPr bwMode="auto">
          <a:xfrm>
            <a:off x="1103086" y="2896055"/>
            <a:ext cx="10032548" cy="3724751"/>
          </a:xfrm>
          <a:prstGeom prst="plaque">
            <a:avLst>
              <a:gd name="adj" fmla="val 13139"/>
            </a:avLst>
          </a:prstGeom>
          <a:solidFill>
            <a:srgbClr val="002060">
              <a:alpha val="72156"/>
            </a:srgbClr>
          </a:solidFill>
          <a:ln w="34925" algn="ctr">
            <a:solidFill>
              <a:srgbClr val="FFCC99"/>
            </a:solidFill>
            <a:round/>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ar-EG" altLang="en-US" b="1" dirty="0">
                <a:solidFill>
                  <a:schemeClr val="bg1"/>
                </a:solidFill>
              </a:rPr>
              <a:t>فيخرج الذين فعلوا الصالحات الى قيامة الحياة و الذين عملوا السيات الى قيامة الدينونة (يو  5 :  29)</a:t>
            </a:r>
          </a:p>
          <a:p>
            <a:pPr algn="ctr" rtl="0">
              <a:spcBef>
                <a:spcPct val="0"/>
              </a:spcBef>
              <a:buFontTx/>
              <a:buNone/>
            </a:pPr>
            <a:r>
              <a:rPr lang="en-US" altLang="en-US" b="1" dirty="0">
                <a:solidFill>
                  <a:schemeClr val="bg1"/>
                </a:solidFill>
              </a:rPr>
              <a:t>"and come forth -- those who have done good, to the resurrection of life, and those who have done evil, to the resurrection of condemnation </a:t>
            </a:r>
          </a:p>
          <a:p>
            <a:pPr algn="ctr" rtl="0">
              <a:spcBef>
                <a:spcPct val="0"/>
              </a:spcBef>
              <a:buFontTx/>
              <a:buNone/>
            </a:pPr>
            <a:r>
              <a:rPr lang="en-US" altLang="en-US" b="1" dirty="0">
                <a:solidFill>
                  <a:schemeClr val="bg1"/>
                </a:solidFill>
              </a:rPr>
              <a:t>(Joh  5 :  29)</a:t>
            </a:r>
          </a:p>
        </p:txBody>
      </p:sp>
      <p:sp>
        <p:nvSpPr>
          <p:cNvPr id="7" name="AutoShape 8"/>
          <p:cNvSpPr>
            <a:spLocks noChangeArrowheads="1"/>
          </p:cNvSpPr>
          <p:nvPr/>
        </p:nvSpPr>
        <p:spPr bwMode="auto">
          <a:xfrm>
            <a:off x="8040914" y="208243"/>
            <a:ext cx="2840656" cy="1337667"/>
          </a:xfrm>
          <a:prstGeom prst="flowChartManualInput">
            <a:avLst/>
          </a:prstGeom>
          <a:solidFill>
            <a:schemeClr val="accent6">
              <a:lumMod val="50000"/>
              <a:alpha val="72156"/>
            </a:schemeClr>
          </a:solidFill>
          <a:ln w="34925" algn="ctr">
            <a:solidFill>
              <a:srgbClr val="EAC8C4"/>
            </a:solidFill>
            <a:miter lim="800000"/>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None/>
            </a:pPr>
            <a:r>
              <a:rPr lang="ar-EG" altLang="en-US" b="1" dirty="0">
                <a:solidFill>
                  <a:schemeClr val="bg1"/>
                </a:solidFill>
                <a:latin typeface="Times New Roman" panose="02020603050405020304" pitchFamily="18" charset="0"/>
                <a:cs typeface="Times New Roman" panose="02020603050405020304" pitchFamily="18" charset="0"/>
              </a:rPr>
              <a:t>الخطوة الخامسة</a:t>
            </a:r>
          </a:p>
          <a:p>
            <a:pPr algn="ctr">
              <a:spcBef>
                <a:spcPct val="0"/>
              </a:spcBef>
              <a:buNone/>
            </a:pPr>
            <a:r>
              <a:rPr lang="ar-EG" altLang="en-US" b="1" dirty="0">
                <a:solidFill>
                  <a:srgbClr val="FFFF00"/>
                </a:solidFill>
                <a:latin typeface="Times New Roman" panose="02020603050405020304" pitchFamily="18" charset="0"/>
                <a:cs typeface="Times New Roman" panose="02020603050405020304" pitchFamily="18" charset="0"/>
              </a:rPr>
              <a:t>  الأعمال الصالحة</a:t>
            </a:r>
            <a:endParaRPr lang="en-US" altLang="en-US" b="1" dirty="0">
              <a:solidFill>
                <a:srgbClr val="FFFF00"/>
              </a:solidFill>
              <a:latin typeface="Times New Roman" panose="02020603050405020304" pitchFamily="18" charset="0"/>
              <a:cs typeface="Times New Roman" panose="02020603050405020304" pitchFamily="18" charset="0"/>
            </a:endParaRPr>
          </a:p>
        </p:txBody>
      </p:sp>
      <p:sp>
        <p:nvSpPr>
          <p:cNvPr id="8" name="AutoShape 8"/>
          <p:cNvSpPr>
            <a:spLocks noChangeArrowheads="1"/>
          </p:cNvSpPr>
          <p:nvPr/>
        </p:nvSpPr>
        <p:spPr bwMode="auto">
          <a:xfrm flipH="1">
            <a:off x="1436912" y="208243"/>
            <a:ext cx="5500915" cy="1337667"/>
          </a:xfrm>
          <a:prstGeom prst="flowChartManualInput">
            <a:avLst/>
          </a:prstGeom>
          <a:solidFill>
            <a:schemeClr val="accent6">
              <a:lumMod val="50000"/>
              <a:alpha val="72156"/>
            </a:schemeClr>
          </a:solidFill>
          <a:ln w="34925" algn="ctr">
            <a:solidFill>
              <a:srgbClr val="EAC8C4"/>
            </a:solidFill>
            <a:miter lim="800000"/>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None/>
            </a:pPr>
            <a:r>
              <a:rPr lang="en-US" altLang="en-US" b="1" dirty="0">
                <a:solidFill>
                  <a:schemeClr val="bg1"/>
                </a:solidFill>
                <a:latin typeface="Times New Roman" panose="02020603050405020304" pitchFamily="18" charset="0"/>
                <a:cs typeface="Times New Roman" panose="02020603050405020304" pitchFamily="18" charset="0"/>
              </a:rPr>
              <a:t>Fifth Step</a:t>
            </a:r>
            <a:endParaRPr lang="ar-EG" altLang="en-US" b="1" dirty="0">
              <a:solidFill>
                <a:schemeClr val="bg1"/>
              </a:solidFill>
              <a:latin typeface="Times New Roman" panose="02020603050405020304" pitchFamily="18" charset="0"/>
              <a:cs typeface="Times New Roman" panose="02020603050405020304" pitchFamily="18" charset="0"/>
            </a:endParaRPr>
          </a:p>
          <a:p>
            <a:pPr algn="ctr" rtl="0">
              <a:spcBef>
                <a:spcPct val="0"/>
              </a:spcBef>
              <a:buNone/>
            </a:pPr>
            <a:r>
              <a:rPr lang="en-US" altLang="en-US" b="1" dirty="0">
                <a:solidFill>
                  <a:srgbClr val="FFFF00"/>
                </a:solidFill>
                <a:latin typeface="Times New Roman" panose="02020603050405020304" pitchFamily="18" charset="0"/>
                <a:cs typeface="Times New Roman" panose="02020603050405020304" pitchFamily="18" charset="0"/>
              </a:rPr>
              <a:t>Good Deeds.. A Narrow Gate</a:t>
            </a:r>
          </a:p>
        </p:txBody>
      </p:sp>
    </p:spTree>
    <p:extLst>
      <p:ext uri="{BB962C8B-B14F-4D97-AF65-F5344CB8AC3E}">
        <p14:creationId xmlns:p14="http://schemas.microsoft.com/office/powerpoint/2010/main" val="1213292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Oval 3">
            <a:extLst>
              <a:ext uri="{FF2B5EF4-FFF2-40B4-BE49-F238E27FC236}">
                <a16:creationId xmlns:a16="http://schemas.microsoft.com/office/drawing/2014/main" id="{E33C1BA6-5D97-4E78-87B0-3643836C039D}"/>
              </a:ext>
            </a:extLst>
          </p:cNvPr>
          <p:cNvSpPr>
            <a:spLocks noChangeArrowheads="1"/>
          </p:cNvSpPr>
          <p:nvPr/>
        </p:nvSpPr>
        <p:spPr bwMode="auto">
          <a:xfrm>
            <a:off x="9171833" y="3608374"/>
            <a:ext cx="1709737" cy="1285577"/>
          </a:xfrm>
          <a:prstGeom prst="foldedCorner">
            <a:avLst>
              <a:gd name="adj" fmla="val 16667"/>
            </a:avLst>
          </a:prstGeom>
          <a:solidFill>
            <a:srgbClr val="0070C0">
              <a:alpha val="70195"/>
            </a:srgbClr>
          </a:solidFill>
          <a:ln w="28575">
            <a:solidFill>
              <a:srgbClr val="CCECFF"/>
            </a:solidFill>
            <a:round/>
            <a:headEnd/>
            <a:tailEnd/>
          </a:ln>
          <a:effectLst>
            <a:outerShdw blurRad="12700" dist="12700" dir="5400000" algn="ctr" rotWithShape="0">
              <a:schemeClr val="tx1">
                <a:alpha val="94000"/>
              </a:schemeClr>
            </a:outerShdw>
          </a:effectLst>
        </p:spPr>
        <p:txBody>
          <a:bodyPr wrap="square" anchor="ctr">
            <a:spAutoFit/>
          </a:bodyPr>
          <a:lstStyle/>
          <a:p>
            <a:pPr algn="ctr" rtl="1" eaLnBrk="1" hangingPunct="1">
              <a:defRPr/>
            </a:pPr>
            <a:r>
              <a:rPr lang="ar-EG" sz="3200" b="1" dirty="0">
                <a:solidFill>
                  <a:schemeClr val="bg1"/>
                </a:solidFill>
                <a:latin typeface="Times New Roman" pitchFamily="18" charset="0"/>
                <a:cs typeface="Times New Roman" pitchFamily="18" charset="0"/>
              </a:rPr>
              <a:t>عطاء</a:t>
            </a:r>
            <a:endParaRPr lang="en-US" sz="3200" b="1" dirty="0">
              <a:solidFill>
                <a:schemeClr val="bg1"/>
              </a:solidFill>
              <a:latin typeface="Times New Roman" pitchFamily="18" charset="0"/>
              <a:cs typeface="Times New Roman" pitchFamily="18" charset="0"/>
            </a:endParaRPr>
          </a:p>
          <a:p>
            <a:pPr algn="ctr" rtl="1" eaLnBrk="1" hangingPunct="1">
              <a:defRPr/>
            </a:pPr>
            <a:r>
              <a:rPr lang="en-US" sz="3200" b="1" dirty="0">
                <a:solidFill>
                  <a:schemeClr val="bg1"/>
                </a:solidFill>
                <a:latin typeface="Times New Roman" pitchFamily="18" charset="0"/>
                <a:cs typeface="Times New Roman" pitchFamily="18" charset="0"/>
              </a:rPr>
              <a:t>Giving</a:t>
            </a:r>
            <a:endParaRPr lang="ar-EG" sz="3200" b="1" dirty="0">
              <a:solidFill>
                <a:schemeClr val="bg1"/>
              </a:solidFill>
              <a:latin typeface="Times New Roman" pitchFamily="18" charset="0"/>
              <a:cs typeface="Times New Roman" pitchFamily="18" charset="0"/>
            </a:endParaRPr>
          </a:p>
        </p:txBody>
      </p:sp>
      <p:sp>
        <p:nvSpPr>
          <p:cNvPr id="4" name="Folded Corner 3">
            <a:extLst>
              <a:ext uri="{FF2B5EF4-FFF2-40B4-BE49-F238E27FC236}">
                <a16:creationId xmlns:a16="http://schemas.microsoft.com/office/drawing/2014/main" id="{799F8248-32F5-447B-85C9-6ED02E1A97EC}"/>
              </a:ext>
            </a:extLst>
          </p:cNvPr>
          <p:cNvSpPr>
            <a:spLocks noChangeArrowheads="1"/>
          </p:cNvSpPr>
          <p:nvPr/>
        </p:nvSpPr>
        <p:spPr bwMode="auto">
          <a:xfrm>
            <a:off x="6968330" y="3608374"/>
            <a:ext cx="1368425" cy="1285577"/>
          </a:xfrm>
          <a:prstGeom prst="foldedCorner">
            <a:avLst>
              <a:gd name="adj" fmla="val 16667"/>
            </a:avLst>
          </a:prstGeom>
          <a:solidFill>
            <a:schemeClr val="accent1">
              <a:lumMod val="50000"/>
              <a:alpha val="75000"/>
            </a:schemeClr>
          </a:solidFill>
          <a:ln w="34925" algn="ctr">
            <a:solidFill>
              <a:srgbClr val="FFCC99"/>
            </a:solidFill>
            <a:round/>
            <a:headEnd/>
            <a:tailEnd/>
          </a:ln>
          <a:effectLst>
            <a:outerShdw dist="17961" dir="2700000" algn="ctr" rotWithShape="0">
              <a:srgbClr val="000000">
                <a:alpha val="96000"/>
              </a:srgbClr>
            </a:outerShdw>
          </a:effectLst>
        </p:spPr>
        <p:txBody>
          <a:bodyPr tIns="91440" bIns="0" anchor="ctr">
            <a:spAutoFit/>
          </a:bodyPr>
          <a:lstStyle/>
          <a:p>
            <a:pPr algn="ctr" rtl="1" eaLnBrk="1" hangingPunct="1">
              <a:defRPr/>
            </a:pPr>
            <a:r>
              <a:rPr lang="ar-EG" sz="3200" b="1" dirty="0">
                <a:solidFill>
                  <a:schemeClr val="bg1"/>
                </a:solidFill>
                <a:latin typeface="Times New Roman" pitchFamily="18" charset="0"/>
                <a:cs typeface="Times New Roman" pitchFamily="18" charset="0"/>
              </a:rPr>
              <a:t>بذل</a:t>
            </a:r>
            <a:endParaRPr lang="en-US" sz="3200" b="1" dirty="0">
              <a:solidFill>
                <a:schemeClr val="bg1"/>
              </a:solidFill>
              <a:latin typeface="Times New Roman" pitchFamily="18" charset="0"/>
              <a:cs typeface="Times New Roman" pitchFamily="18" charset="0"/>
            </a:endParaRPr>
          </a:p>
          <a:p>
            <a:pPr algn="ctr" rtl="1" eaLnBrk="1" hangingPunct="1">
              <a:defRPr/>
            </a:pPr>
            <a:r>
              <a:rPr lang="en-US" sz="3200" b="1" dirty="0">
                <a:solidFill>
                  <a:schemeClr val="bg1"/>
                </a:solidFill>
                <a:latin typeface="Times New Roman" pitchFamily="18" charset="0"/>
                <a:cs typeface="Times New Roman" pitchFamily="18" charset="0"/>
              </a:rPr>
              <a:t>Effort</a:t>
            </a:r>
          </a:p>
        </p:txBody>
      </p:sp>
      <p:sp>
        <p:nvSpPr>
          <p:cNvPr id="5" name="Folded Corner 4"/>
          <p:cNvSpPr>
            <a:spLocks noChangeArrowheads="1"/>
          </p:cNvSpPr>
          <p:nvPr/>
        </p:nvSpPr>
        <p:spPr bwMode="auto">
          <a:xfrm>
            <a:off x="7652542" y="5222189"/>
            <a:ext cx="2122940" cy="1285577"/>
          </a:xfrm>
          <a:prstGeom prst="foldedCorner">
            <a:avLst>
              <a:gd name="adj" fmla="val 16667"/>
            </a:avLst>
          </a:prstGeom>
          <a:solidFill>
            <a:srgbClr val="002060">
              <a:alpha val="69019"/>
            </a:srgbClr>
          </a:solidFill>
          <a:ln w="34925" algn="ctr">
            <a:solidFill>
              <a:srgbClr val="FFCC99"/>
            </a:solidFill>
            <a:round/>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ar-SA" altLang="en-US" b="1" dirty="0">
                <a:solidFill>
                  <a:schemeClr val="bg1"/>
                </a:solidFill>
                <a:latin typeface="Times New Roman" panose="02020603050405020304" pitchFamily="18" charset="0"/>
                <a:cs typeface="Times New Roman" panose="02020603050405020304" pitchFamily="18" charset="0"/>
              </a:rPr>
              <a:t>تضحية</a:t>
            </a:r>
            <a:endParaRPr lang="en-US" altLang="en-US" b="1" dirty="0">
              <a:solidFill>
                <a:schemeClr val="bg1"/>
              </a:solidFill>
              <a:latin typeface="Times New Roman" panose="02020603050405020304" pitchFamily="18" charset="0"/>
              <a:cs typeface="Times New Roman" panose="02020603050405020304" pitchFamily="18" charset="0"/>
            </a:endParaRPr>
          </a:p>
          <a:p>
            <a:pPr algn="ctr" eaLnBrk="1" hangingPunct="1">
              <a:spcBef>
                <a:spcPct val="0"/>
              </a:spcBef>
              <a:buFontTx/>
              <a:buNone/>
            </a:pPr>
            <a:r>
              <a:rPr lang="en-US" altLang="en-US" b="1" dirty="0">
                <a:solidFill>
                  <a:schemeClr val="bg1"/>
                </a:solidFill>
                <a:latin typeface="Times New Roman" panose="02020603050405020304" pitchFamily="18" charset="0"/>
                <a:cs typeface="Times New Roman" panose="02020603050405020304" pitchFamily="18" charset="0"/>
              </a:rPr>
              <a:t>Sacrifice</a:t>
            </a:r>
          </a:p>
        </p:txBody>
      </p:sp>
      <p:sp>
        <p:nvSpPr>
          <p:cNvPr id="6" name="Rectangle 5"/>
          <p:cNvSpPr>
            <a:spLocks noChangeArrowheads="1"/>
          </p:cNvSpPr>
          <p:nvPr/>
        </p:nvSpPr>
        <p:spPr bwMode="auto">
          <a:xfrm>
            <a:off x="2471058" y="1947636"/>
            <a:ext cx="8113486" cy="1077218"/>
          </a:xfrm>
          <a:prstGeom prst="rect">
            <a:avLst/>
          </a:prstGeom>
          <a:solidFill>
            <a:srgbClr val="9E0000">
              <a:alpha val="70979"/>
            </a:srgbClr>
          </a:solidFill>
          <a:ln w="38100" algn="ctr">
            <a:solidFill>
              <a:srgbClr val="EAC8C4"/>
            </a:solidFill>
            <a:miter lim="800000"/>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Tx/>
              <a:buNone/>
            </a:pPr>
            <a:r>
              <a:rPr lang="ar-EG" altLang="en-US" b="1" dirty="0">
                <a:solidFill>
                  <a:schemeClr val="bg1"/>
                </a:solidFill>
                <a:latin typeface="Times New Roman" panose="02020603050405020304" pitchFamily="18" charset="0"/>
                <a:cs typeface="Times New Roman" panose="02020603050405020304" pitchFamily="18" charset="0"/>
              </a:rPr>
              <a:t>الأعمال الصالحة ... باب ضيق .. لأنها تحتاج إلى :</a:t>
            </a:r>
            <a:endParaRPr lang="en-US" altLang="en-US" b="1" dirty="0">
              <a:solidFill>
                <a:schemeClr val="bg1"/>
              </a:solidFill>
              <a:latin typeface="Times New Roman" panose="02020603050405020304" pitchFamily="18" charset="0"/>
              <a:cs typeface="Times New Roman" panose="02020603050405020304" pitchFamily="18" charset="0"/>
            </a:endParaRPr>
          </a:p>
          <a:p>
            <a:pPr algn="just">
              <a:spcBef>
                <a:spcPct val="0"/>
              </a:spcBef>
              <a:buNone/>
            </a:pPr>
            <a:r>
              <a:rPr lang="en-US" altLang="en-US" b="1" dirty="0">
                <a:solidFill>
                  <a:schemeClr val="bg1"/>
                </a:solidFill>
                <a:latin typeface="Times New Roman" panose="02020603050405020304" pitchFamily="18" charset="0"/>
                <a:cs typeface="Times New Roman" panose="02020603050405020304" pitchFamily="18" charset="0"/>
              </a:rPr>
              <a:t>Love.. A Narrow Gate .. Because It Needs:</a:t>
            </a:r>
            <a:endParaRPr lang="ar-EG" altLang="en-US" b="1" dirty="0">
              <a:solidFill>
                <a:schemeClr val="bg1"/>
              </a:solidFill>
              <a:latin typeface="Times New Roman" panose="02020603050405020304" pitchFamily="18" charset="0"/>
              <a:cs typeface="Times New Roman" panose="02020603050405020304" pitchFamily="18" charset="0"/>
            </a:endParaRPr>
          </a:p>
        </p:txBody>
      </p:sp>
      <p:sp>
        <p:nvSpPr>
          <p:cNvPr id="12" name="Oval 3">
            <a:extLst>
              <a:ext uri="{FF2B5EF4-FFF2-40B4-BE49-F238E27FC236}">
                <a16:creationId xmlns:a16="http://schemas.microsoft.com/office/drawing/2014/main" id="{7344C2CD-8FF6-467D-BEDE-C0C0B7E1F353}"/>
              </a:ext>
            </a:extLst>
          </p:cNvPr>
          <p:cNvSpPr>
            <a:spLocks noChangeArrowheads="1"/>
          </p:cNvSpPr>
          <p:nvPr/>
        </p:nvSpPr>
        <p:spPr bwMode="auto">
          <a:xfrm>
            <a:off x="4907702" y="3579504"/>
            <a:ext cx="1225550" cy="1275159"/>
          </a:xfrm>
          <a:prstGeom prst="foldedCorner">
            <a:avLst>
              <a:gd name="adj" fmla="val 16667"/>
            </a:avLst>
          </a:prstGeom>
          <a:solidFill>
            <a:srgbClr val="0070C0">
              <a:alpha val="70195"/>
            </a:srgbClr>
          </a:solidFill>
          <a:ln w="28575">
            <a:solidFill>
              <a:srgbClr val="CCECFF"/>
            </a:solidFill>
            <a:round/>
            <a:headEnd/>
            <a:tailEnd/>
          </a:ln>
          <a:effectLst>
            <a:outerShdw blurRad="12700" dist="12700" dir="5400000" algn="ctr" rotWithShape="0">
              <a:schemeClr val="tx1">
                <a:alpha val="94000"/>
              </a:schemeClr>
            </a:outerShdw>
          </a:effectLst>
        </p:spPr>
        <p:txBody>
          <a:bodyPr anchor="ctr">
            <a:spAutoFit/>
          </a:bodyPr>
          <a:lstStyle/>
          <a:p>
            <a:pPr algn="ctr" rtl="1" eaLnBrk="1" hangingPunct="1">
              <a:defRPr/>
            </a:pPr>
            <a:r>
              <a:rPr lang="ar-EG" sz="3200" b="1" dirty="0">
                <a:solidFill>
                  <a:schemeClr val="bg1"/>
                </a:solidFill>
                <a:latin typeface="Times New Roman" pitchFamily="18" charset="0"/>
                <a:cs typeface="Times New Roman" pitchFamily="18" charset="0"/>
              </a:rPr>
              <a:t>تعب</a:t>
            </a:r>
            <a:endParaRPr lang="en-US" sz="3200" b="1" dirty="0">
              <a:solidFill>
                <a:schemeClr val="bg1"/>
              </a:solidFill>
              <a:latin typeface="Times New Roman" pitchFamily="18" charset="0"/>
              <a:cs typeface="Times New Roman" pitchFamily="18" charset="0"/>
            </a:endParaRPr>
          </a:p>
          <a:p>
            <a:pPr algn="ctr" rtl="1" eaLnBrk="1" hangingPunct="1">
              <a:defRPr/>
            </a:pPr>
            <a:r>
              <a:rPr lang="en-US" sz="3200" b="1" dirty="0">
                <a:solidFill>
                  <a:schemeClr val="bg1"/>
                </a:solidFill>
                <a:latin typeface="Times New Roman" pitchFamily="18" charset="0"/>
                <a:cs typeface="Times New Roman" pitchFamily="18" charset="0"/>
              </a:rPr>
              <a:t>Toil</a:t>
            </a:r>
            <a:endParaRPr lang="ar-EG" sz="3200" b="1" dirty="0">
              <a:solidFill>
                <a:schemeClr val="bg1"/>
              </a:solidFill>
              <a:latin typeface="Times New Roman" pitchFamily="18" charset="0"/>
              <a:cs typeface="Times New Roman" pitchFamily="18" charset="0"/>
            </a:endParaRPr>
          </a:p>
        </p:txBody>
      </p:sp>
      <p:sp>
        <p:nvSpPr>
          <p:cNvPr id="13" name="Folded Corner 3">
            <a:extLst>
              <a:ext uri="{FF2B5EF4-FFF2-40B4-BE49-F238E27FC236}">
                <a16:creationId xmlns:a16="http://schemas.microsoft.com/office/drawing/2014/main" id="{8748F61D-B4A9-4007-9C04-2750F87D94D5}"/>
              </a:ext>
            </a:extLst>
          </p:cNvPr>
          <p:cNvSpPr>
            <a:spLocks noChangeArrowheads="1"/>
          </p:cNvSpPr>
          <p:nvPr/>
        </p:nvSpPr>
        <p:spPr bwMode="auto">
          <a:xfrm>
            <a:off x="2579117" y="5222188"/>
            <a:ext cx="3216503" cy="1285577"/>
          </a:xfrm>
          <a:prstGeom prst="foldedCorner">
            <a:avLst>
              <a:gd name="adj" fmla="val 16667"/>
            </a:avLst>
          </a:prstGeom>
          <a:solidFill>
            <a:schemeClr val="accent1">
              <a:lumMod val="50000"/>
              <a:alpha val="75000"/>
            </a:schemeClr>
          </a:solidFill>
          <a:ln w="34925" algn="ctr">
            <a:solidFill>
              <a:srgbClr val="FFCC99"/>
            </a:solidFill>
            <a:round/>
            <a:headEnd/>
            <a:tailEnd/>
          </a:ln>
          <a:effectLst>
            <a:outerShdw dist="17961" dir="2700000" algn="ctr" rotWithShape="0">
              <a:srgbClr val="000000">
                <a:alpha val="96000"/>
              </a:srgbClr>
            </a:outerShdw>
          </a:effectLst>
        </p:spPr>
        <p:txBody>
          <a:bodyPr wrap="square" tIns="91440" bIns="0" anchor="ctr">
            <a:spAutoFit/>
          </a:bodyPr>
          <a:lstStyle/>
          <a:p>
            <a:pPr algn="ctr" rtl="1" eaLnBrk="1" hangingPunct="1">
              <a:defRPr/>
            </a:pPr>
            <a:r>
              <a:rPr lang="ar-EG" sz="3200" b="1" dirty="0">
                <a:solidFill>
                  <a:schemeClr val="bg1"/>
                </a:solidFill>
                <a:latin typeface="Times New Roman" pitchFamily="18" charset="0"/>
                <a:cs typeface="Times New Roman" pitchFamily="18" charset="0"/>
              </a:rPr>
              <a:t>تركيز</a:t>
            </a:r>
            <a:endParaRPr lang="en-US" sz="3200" b="1" dirty="0">
              <a:solidFill>
                <a:schemeClr val="bg1"/>
              </a:solidFill>
              <a:latin typeface="Times New Roman" pitchFamily="18" charset="0"/>
              <a:cs typeface="Times New Roman" pitchFamily="18" charset="0"/>
            </a:endParaRPr>
          </a:p>
          <a:p>
            <a:pPr algn="ctr" rtl="1" eaLnBrk="1" hangingPunct="1">
              <a:defRPr/>
            </a:pPr>
            <a:r>
              <a:rPr lang="en-US" sz="3200" b="1" dirty="0">
                <a:solidFill>
                  <a:schemeClr val="bg1"/>
                </a:solidFill>
                <a:latin typeface="Times New Roman" pitchFamily="18" charset="0"/>
                <a:cs typeface="Times New Roman" pitchFamily="18" charset="0"/>
              </a:rPr>
              <a:t>Concentration</a:t>
            </a:r>
          </a:p>
        </p:txBody>
      </p:sp>
      <p:sp>
        <p:nvSpPr>
          <p:cNvPr id="10" name="AutoShape 8"/>
          <p:cNvSpPr>
            <a:spLocks noChangeArrowheads="1"/>
          </p:cNvSpPr>
          <p:nvPr/>
        </p:nvSpPr>
        <p:spPr bwMode="auto">
          <a:xfrm>
            <a:off x="8040914" y="208243"/>
            <a:ext cx="2840656" cy="1337667"/>
          </a:xfrm>
          <a:prstGeom prst="flowChartManualInput">
            <a:avLst/>
          </a:prstGeom>
          <a:solidFill>
            <a:schemeClr val="accent6">
              <a:lumMod val="50000"/>
              <a:alpha val="72156"/>
            </a:schemeClr>
          </a:solidFill>
          <a:ln w="34925" algn="ctr">
            <a:solidFill>
              <a:srgbClr val="EAC8C4"/>
            </a:solidFill>
            <a:miter lim="800000"/>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None/>
            </a:pPr>
            <a:r>
              <a:rPr lang="ar-EG" altLang="en-US" b="1" dirty="0">
                <a:solidFill>
                  <a:schemeClr val="bg1"/>
                </a:solidFill>
                <a:latin typeface="Times New Roman" panose="02020603050405020304" pitchFamily="18" charset="0"/>
                <a:cs typeface="Times New Roman" panose="02020603050405020304" pitchFamily="18" charset="0"/>
              </a:rPr>
              <a:t>الخطوة الخامسة</a:t>
            </a:r>
          </a:p>
          <a:p>
            <a:pPr algn="ctr">
              <a:spcBef>
                <a:spcPct val="0"/>
              </a:spcBef>
              <a:buNone/>
            </a:pPr>
            <a:r>
              <a:rPr lang="ar-EG" altLang="en-US" b="1" dirty="0">
                <a:solidFill>
                  <a:srgbClr val="FFFF00"/>
                </a:solidFill>
                <a:latin typeface="Times New Roman" panose="02020603050405020304" pitchFamily="18" charset="0"/>
                <a:cs typeface="Times New Roman" panose="02020603050405020304" pitchFamily="18" charset="0"/>
              </a:rPr>
              <a:t>  الأعمال الصالحة</a:t>
            </a:r>
            <a:endParaRPr lang="en-US" altLang="en-US" b="1" dirty="0">
              <a:solidFill>
                <a:srgbClr val="FFFF00"/>
              </a:solidFill>
              <a:latin typeface="Times New Roman" panose="02020603050405020304" pitchFamily="18" charset="0"/>
              <a:cs typeface="Times New Roman" panose="02020603050405020304" pitchFamily="18" charset="0"/>
            </a:endParaRPr>
          </a:p>
        </p:txBody>
      </p:sp>
      <p:sp>
        <p:nvSpPr>
          <p:cNvPr id="11" name="AutoShape 8"/>
          <p:cNvSpPr>
            <a:spLocks noChangeArrowheads="1"/>
          </p:cNvSpPr>
          <p:nvPr/>
        </p:nvSpPr>
        <p:spPr bwMode="auto">
          <a:xfrm flipH="1">
            <a:off x="1436912" y="208243"/>
            <a:ext cx="5500915" cy="1337667"/>
          </a:xfrm>
          <a:prstGeom prst="flowChartManualInput">
            <a:avLst/>
          </a:prstGeom>
          <a:solidFill>
            <a:schemeClr val="accent6">
              <a:lumMod val="50000"/>
              <a:alpha val="72156"/>
            </a:schemeClr>
          </a:solidFill>
          <a:ln w="34925" algn="ctr">
            <a:solidFill>
              <a:srgbClr val="EAC8C4"/>
            </a:solidFill>
            <a:miter lim="800000"/>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None/>
            </a:pPr>
            <a:r>
              <a:rPr lang="en-US" altLang="en-US" b="1" dirty="0">
                <a:solidFill>
                  <a:schemeClr val="bg1"/>
                </a:solidFill>
                <a:latin typeface="Times New Roman" panose="02020603050405020304" pitchFamily="18" charset="0"/>
                <a:cs typeface="Times New Roman" panose="02020603050405020304" pitchFamily="18" charset="0"/>
              </a:rPr>
              <a:t>Fifth Step</a:t>
            </a:r>
            <a:endParaRPr lang="ar-EG" altLang="en-US" b="1" dirty="0">
              <a:solidFill>
                <a:schemeClr val="bg1"/>
              </a:solidFill>
              <a:latin typeface="Times New Roman" panose="02020603050405020304" pitchFamily="18" charset="0"/>
              <a:cs typeface="Times New Roman" panose="02020603050405020304" pitchFamily="18" charset="0"/>
            </a:endParaRPr>
          </a:p>
          <a:p>
            <a:pPr algn="ctr" rtl="0">
              <a:spcBef>
                <a:spcPct val="0"/>
              </a:spcBef>
              <a:buNone/>
            </a:pPr>
            <a:r>
              <a:rPr lang="en-US" altLang="en-US" b="1" dirty="0">
                <a:solidFill>
                  <a:srgbClr val="FFFF00"/>
                </a:solidFill>
                <a:latin typeface="Times New Roman" panose="02020603050405020304" pitchFamily="18" charset="0"/>
                <a:cs typeface="Times New Roman" panose="02020603050405020304" pitchFamily="18" charset="0"/>
              </a:rPr>
              <a:t>Good Deeds.. A Narrow Gate</a:t>
            </a:r>
          </a:p>
        </p:txBody>
      </p:sp>
    </p:spTree>
    <p:extLst>
      <p:ext uri="{BB962C8B-B14F-4D97-AF65-F5344CB8AC3E}">
        <p14:creationId xmlns:p14="http://schemas.microsoft.com/office/powerpoint/2010/main" val="22615465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additive="base">
                                        <p:cTn id="30" dur="500" fill="hold"/>
                                        <p:tgtEl>
                                          <p:spTgt spid="12"/>
                                        </p:tgtEl>
                                        <p:attrNameLst>
                                          <p:attrName>ppt_x</p:attrName>
                                        </p:attrNameLst>
                                      </p:cBhvr>
                                      <p:tavLst>
                                        <p:tav tm="0">
                                          <p:val>
                                            <p:strVal val="#ppt_x"/>
                                          </p:val>
                                        </p:tav>
                                        <p:tav tm="100000">
                                          <p:val>
                                            <p:strVal val="#ppt_x"/>
                                          </p:val>
                                        </p:tav>
                                      </p:tavLst>
                                    </p:anim>
                                    <p:anim calcmode="lin" valueType="num">
                                      <p:cBhvr additive="base">
                                        <p:cTn id="3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500" fill="hold"/>
                                        <p:tgtEl>
                                          <p:spTgt spid="13"/>
                                        </p:tgtEl>
                                        <p:attrNameLst>
                                          <p:attrName>ppt_x</p:attrName>
                                        </p:attrNameLst>
                                      </p:cBhvr>
                                      <p:tavLst>
                                        <p:tav tm="0">
                                          <p:val>
                                            <p:strVal val="#ppt_x"/>
                                          </p:val>
                                        </p:tav>
                                        <p:tav tm="100000">
                                          <p:val>
                                            <p:strVal val="#ppt_x"/>
                                          </p:val>
                                        </p:tav>
                                      </p:tavLst>
                                    </p:anim>
                                    <p:anim calcmode="lin" valueType="num">
                                      <p:cBhvr additive="base">
                                        <p:cTn id="3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12" grpId="0" animBg="1"/>
      <p:bldP spid="1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FA8FE6D-F734-407C-BD19-C91FC2C7DF2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a:blipFill>
            <a:blip r:embed="rId3"/>
            <a:tile tx="0" ty="0" sx="100000" sy="100000" flip="none" algn="tl"/>
          </a:blipFill>
          <a:effectLst>
            <a:glow>
              <a:schemeClr val="accent1">
                <a:alpha val="40000"/>
              </a:schemeClr>
            </a:glow>
            <a:outerShdw sx="1000" sy="1000" algn="ctr" rotWithShape="0">
              <a:srgbClr val="000000"/>
            </a:outerShdw>
            <a:reflection endPos="0" dir="5400000" sy="-100000" algn="bl" rotWithShape="0"/>
          </a:effectLst>
        </p:spPr>
      </p:pic>
      <p:sp>
        <p:nvSpPr>
          <p:cNvPr id="3" name="AutoShape 5"/>
          <p:cNvSpPr>
            <a:spLocks noChangeArrowheads="1"/>
          </p:cNvSpPr>
          <p:nvPr/>
        </p:nvSpPr>
        <p:spPr bwMode="auto">
          <a:xfrm>
            <a:off x="1088572" y="212808"/>
            <a:ext cx="9654269" cy="1467326"/>
          </a:xfrm>
          <a:prstGeom prst="verticalScroll">
            <a:avLst>
              <a:gd name="adj" fmla="val 12500"/>
            </a:avLst>
          </a:prstGeom>
          <a:solidFill>
            <a:srgbClr val="C00000">
              <a:alpha val="67058"/>
            </a:srgbClr>
          </a:solidFill>
          <a:ln w="34925" algn="ctr">
            <a:solidFill>
              <a:srgbClr val="FFFF99"/>
            </a:solidFill>
            <a:miter lim="800000"/>
            <a:headEnd/>
            <a:tailEnd/>
          </a:ln>
          <a:effectLst>
            <a:outerShdw dist="17961" dir="2700000" algn="ctr" rotWithShape="0">
              <a:schemeClr val="tx1">
                <a:alpha val="50000"/>
              </a:schemeClr>
            </a:outerShdw>
          </a:effectLst>
        </p:spPr>
        <p:txBody>
          <a:bodyPr wrap="square"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ar-EG" altLang="en-US" sz="3600" b="1" dirty="0">
                <a:solidFill>
                  <a:schemeClr val="bg1"/>
                </a:solidFill>
                <a:latin typeface="Times New Roman" panose="02020603050405020304" pitchFamily="18" charset="0"/>
                <a:cs typeface="Times New Roman" panose="02020603050405020304" pitchFamily="18" charset="0"/>
              </a:rPr>
              <a:t>كيف أدخل من الباب الضيق</a:t>
            </a:r>
            <a:endParaRPr lang="en-US" altLang="en-US" sz="3600" b="1" dirty="0">
              <a:solidFill>
                <a:schemeClr val="bg1"/>
              </a:solidFill>
              <a:latin typeface="Times New Roman" panose="02020603050405020304" pitchFamily="18" charset="0"/>
              <a:cs typeface="Times New Roman" panose="02020603050405020304" pitchFamily="18" charset="0"/>
            </a:endParaRPr>
          </a:p>
          <a:p>
            <a:pPr algn="ctr">
              <a:spcBef>
                <a:spcPct val="0"/>
              </a:spcBef>
              <a:buNone/>
            </a:pPr>
            <a:r>
              <a:rPr lang="en-GB" altLang="en-US" sz="3600" b="1" dirty="0">
                <a:solidFill>
                  <a:schemeClr val="bg1"/>
                </a:solidFill>
                <a:latin typeface="Times New Roman" panose="02020603050405020304" pitchFamily="18" charset="0"/>
                <a:cs typeface="Times New Roman" panose="02020603050405020304" pitchFamily="18" charset="0"/>
              </a:rPr>
              <a:t>How to Enter through the Narrow Gate</a:t>
            </a:r>
            <a:endParaRPr lang="ar-EG" altLang="en-US" sz="3600" b="1" dirty="0">
              <a:solidFill>
                <a:schemeClr val="bg1"/>
              </a:solidFill>
              <a:latin typeface="Times New Roman" panose="02020603050405020304" pitchFamily="18" charset="0"/>
              <a:cs typeface="Times New Roman" panose="02020603050405020304" pitchFamily="18" charset="0"/>
            </a:endParaRPr>
          </a:p>
        </p:txBody>
      </p:sp>
      <p:sp>
        <p:nvSpPr>
          <p:cNvPr id="4" name="AutoShape 8"/>
          <p:cNvSpPr>
            <a:spLocks noChangeArrowheads="1"/>
          </p:cNvSpPr>
          <p:nvPr/>
        </p:nvSpPr>
        <p:spPr bwMode="auto">
          <a:xfrm>
            <a:off x="6728257" y="1887811"/>
            <a:ext cx="4687888" cy="1191816"/>
          </a:xfrm>
          <a:prstGeom prst="roundRect">
            <a:avLst>
              <a:gd name="adj" fmla="val 16667"/>
            </a:avLst>
          </a:prstGeom>
          <a:solidFill>
            <a:srgbClr val="002060">
              <a:alpha val="72156"/>
            </a:srgbClr>
          </a:solidFill>
          <a:ln w="34925" algn="ctr">
            <a:solidFill>
              <a:srgbClr val="EAC8C4"/>
            </a:solidFill>
            <a:miter lim="800000"/>
            <a:headEnd/>
            <a:tailEnd/>
          </a:ln>
          <a:effectLst>
            <a:outerShdw dist="17961" dir="2700000" algn="ctr" rotWithShape="0">
              <a:srgbClr val="000000">
                <a:alpha val="50000"/>
              </a:srgbClr>
            </a:outerShdw>
          </a:effec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ar-EG" altLang="en-US" b="1" dirty="0">
                <a:solidFill>
                  <a:schemeClr val="bg1"/>
                </a:solidFill>
                <a:latin typeface="Times New Roman" panose="02020603050405020304" pitchFamily="18" charset="0"/>
                <a:cs typeface="Times New Roman" panose="02020603050405020304" pitchFamily="18" charset="0"/>
              </a:rPr>
              <a:t>الخطوة الأولى .. </a:t>
            </a:r>
            <a:r>
              <a:rPr lang="ar-EG" altLang="en-US" b="1" dirty="0">
                <a:solidFill>
                  <a:srgbClr val="FFFF00"/>
                </a:solidFill>
                <a:latin typeface="Times New Roman" panose="02020603050405020304" pitchFamily="18" charset="0"/>
                <a:cs typeface="Times New Roman" panose="02020603050405020304" pitchFamily="18" charset="0"/>
              </a:rPr>
              <a:t>الإيمان</a:t>
            </a:r>
            <a:endParaRPr lang="en-US" altLang="en-US" b="1" dirty="0">
              <a:solidFill>
                <a:srgbClr val="FFFF00"/>
              </a:solidFill>
              <a:latin typeface="Times New Roman" panose="02020603050405020304" pitchFamily="18" charset="0"/>
              <a:cs typeface="Times New Roman" panose="02020603050405020304" pitchFamily="18" charset="0"/>
            </a:endParaRPr>
          </a:p>
          <a:p>
            <a:pPr algn="ctr">
              <a:spcBef>
                <a:spcPct val="0"/>
              </a:spcBef>
              <a:buNone/>
            </a:pPr>
            <a:r>
              <a:rPr lang="en-US" altLang="en-US" b="1" dirty="0">
                <a:solidFill>
                  <a:schemeClr val="bg1"/>
                </a:solidFill>
                <a:latin typeface="Times New Roman" panose="02020603050405020304" pitchFamily="18" charset="0"/>
                <a:cs typeface="Times New Roman" panose="02020603050405020304" pitchFamily="18" charset="0"/>
              </a:rPr>
              <a:t>First Step .. </a:t>
            </a:r>
            <a:r>
              <a:rPr lang="en-US" altLang="en-US" b="1" dirty="0">
                <a:solidFill>
                  <a:srgbClr val="FFFF00"/>
                </a:solidFill>
                <a:latin typeface="Times New Roman" panose="02020603050405020304" pitchFamily="18" charset="0"/>
                <a:cs typeface="Times New Roman" panose="02020603050405020304" pitchFamily="18" charset="0"/>
              </a:rPr>
              <a:t>Faith</a:t>
            </a:r>
          </a:p>
        </p:txBody>
      </p:sp>
      <p:sp>
        <p:nvSpPr>
          <p:cNvPr id="5" name="AutoShape 8"/>
          <p:cNvSpPr>
            <a:spLocks noChangeArrowheads="1"/>
          </p:cNvSpPr>
          <p:nvPr/>
        </p:nvSpPr>
        <p:spPr bwMode="auto">
          <a:xfrm>
            <a:off x="2835274" y="5518111"/>
            <a:ext cx="6521450" cy="1191816"/>
          </a:xfrm>
          <a:prstGeom prst="roundRect">
            <a:avLst>
              <a:gd name="adj" fmla="val 16667"/>
            </a:avLst>
          </a:prstGeom>
          <a:solidFill>
            <a:srgbClr val="002060">
              <a:alpha val="72156"/>
            </a:srgbClr>
          </a:solidFill>
          <a:ln w="34925" algn="ctr">
            <a:solidFill>
              <a:srgbClr val="EAC8C4"/>
            </a:solidFill>
            <a:miter lim="800000"/>
            <a:headEnd/>
            <a:tailEnd/>
          </a:ln>
          <a:effectLst>
            <a:outerShdw dist="17961" dir="2700000" algn="ctr" rotWithShape="0">
              <a:srgbClr val="000000">
                <a:alpha val="50000"/>
              </a:srgbClr>
            </a:outerShdw>
          </a:effec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ar-EG" altLang="en-US" b="1" dirty="0">
                <a:solidFill>
                  <a:schemeClr val="bg1"/>
                </a:solidFill>
                <a:latin typeface="Times New Roman" panose="02020603050405020304" pitchFamily="18" charset="0"/>
                <a:cs typeface="Times New Roman" panose="02020603050405020304" pitchFamily="18" charset="0"/>
              </a:rPr>
              <a:t>الخطوة الخامسة .. </a:t>
            </a:r>
            <a:r>
              <a:rPr lang="ar-EG" altLang="en-US" b="1" dirty="0">
                <a:solidFill>
                  <a:srgbClr val="FFFF00"/>
                </a:solidFill>
                <a:latin typeface="Times New Roman" panose="02020603050405020304" pitchFamily="18" charset="0"/>
                <a:cs typeface="Times New Roman" panose="02020603050405020304" pitchFamily="18" charset="0"/>
              </a:rPr>
              <a:t>  الأعمال الصالحة</a:t>
            </a:r>
            <a:endParaRPr lang="en-US" altLang="en-US" b="1" dirty="0">
              <a:solidFill>
                <a:srgbClr val="FFFF00"/>
              </a:solidFill>
              <a:latin typeface="Times New Roman" panose="02020603050405020304" pitchFamily="18" charset="0"/>
              <a:cs typeface="Times New Roman" panose="02020603050405020304" pitchFamily="18" charset="0"/>
            </a:endParaRPr>
          </a:p>
          <a:p>
            <a:pPr algn="ctr">
              <a:spcBef>
                <a:spcPct val="0"/>
              </a:spcBef>
              <a:buNone/>
            </a:pPr>
            <a:r>
              <a:rPr lang="en-US" altLang="en-US" b="1" dirty="0">
                <a:solidFill>
                  <a:schemeClr val="bg1"/>
                </a:solidFill>
                <a:latin typeface="Times New Roman" panose="02020603050405020304" pitchFamily="18" charset="0"/>
                <a:cs typeface="Times New Roman" panose="02020603050405020304" pitchFamily="18" charset="0"/>
              </a:rPr>
              <a:t>Fifth Step.. </a:t>
            </a:r>
            <a:r>
              <a:rPr lang="en-US" altLang="en-US" b="1" dirty="0">
                <a:solidFill>
                  <a:srgbClr val="FFFF00"/>
                </a:solidFill>
                <a:latin typeface="Times New Roman" panose="02020603050405020304" pitchFamily="18" charset="0"/>
                <a:cs typeface="Times New Roman" panose="02020603050405020304" pitchFamily="18" charset="0"/>
              </a:rPr>
              <a:t>Good Deeds</a:t>
            </a:r>
          </a:p>
        </p:txBody>
      </p:sp>
      <p:sp>
        <p:nvSpPr>
          <p:cNvPr id="6" name="AutoShape 8"/>
          <p:cNvSpPr>
            <a:spLocks noChangeArrowheads="1"/>
          </p:cNvSpPr>
          <p:nvPr/>
        </p:nvSpPr>
        <p:spPr bwMode="auto">
          <a:xfrm>
            <a:off x="2244106" y="4336220"/>
            <a:ext cx="7703786" cy="1191816"/>
          </a:xfrm>
          <a:prstGeom prst="roundRect">
            <a:avLst>
              <a:gd name="adj" fmla="val 16667"/>
            </a:avLst>
          </a:prstGeom>
          <a:solidFill>
            <a:srgbClr val="002060">
              <a:alpha val="72156"/>
            </a:srgbClr>
          </a:solidFill>
          <a:ln w="34925" algn="ctr">
            <a:solidFill>
              <a:srgbClr val="EAC8C4"/>
            </a:solidFill>
            <a:miter lim="800000"/>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ar-EG" altLang="en-US" b="1" dirty="0">
                <a:solidFill>
                  <a:schemeClr val="bg1"/>
                </a:solidFill>
                <a:latin typeface="Times New Roman" panose="02020603050405020304" pitchFamily="18" charset="0"/>
                <a:cs typeface="Times New Roman" panose="02020603050405020304" pitchFamily="18" charset="0"/>
              </a:rPr>
              <a:t>الخطوة الرابعة .. </a:t>
            </a:r>
            <a:r>
              <a:rPr lang="ar-EG" altLang="en-US" b="1" dirty="0">
                <a:solidFill>
                  <a:srgbClr val="FFFF00"/>
                </a:solidFill>
                <a:latin typeface="Times New Roman" panose="02020603050405020304" pitchFamily="18" charset="0"/>
                <a:cs typeface="Times New Roman" panose="02020603050405020304" pitchFamily="18" charset="0"/>
              </a:rPr>
              <a:t>وصية المحبة</a:t>
            </a:r>
            <a:endParaRPr lang="en-US" altLang="en-US" b="1" dirty="0">
              <a:solidFill>
                <a:srgbClr val="FFFF00"/>
              </a:solidFill>
              <a:latin typeface="Times New Roman" panose="02020603050405020304" pitchFamily="18" charset="0"/>
              <a:cs typeface="Times New Roman" panose="02020603050405020304" pitchFamily="18" charset="0"/>
            </a:endParaRPr>
          </a:p>
          <a:p>
            <a:pPr algn="ctr">
              <a:spcBef>
                <a:spcPct val="0"/>
              </a:spcBef>
              <a:buNone/>
            </a:pPr>
            <a:r>
              <a:rPr lang="en-US" altLang="en-US" b="1" dirty="0">
                <a:solidFill>
                  <a:schemeClr val="bg1"/>
                </a:solidFill>
                <a:latin typeface="Times New Roman" panose="02020603050405020304" pitchFamily="18" charset="0"/>
                <a:cs typeface="Times New Roman" panose="02020603050405020304" pitchFamily="18" charset="0"/>
              </a:rPr>
              <a:t>Forth Step ..</a:t>
            </a:r>
            <a:r>
              <a:rPr lang="en-US" altLang="en-US" b="1" dirty="0">
                <a:solidFill>
                  <a:srgbClr val="FFFF00"/>
                </a:solidFill>
                <a:latin typeface="Times New Roman" panose="02020603050405020304" pitchFamily="18" charset="0"/>
                <a:cs typeface="Times New Roman" panose="02020603050405020304" pitchFamily="18" charset="0"/>
              </a:rPr>
              <a:t>The Commandment of Love</a:t>
            </a:r>
          </a:p>
        </p:txBody>
      </p:sp>
      <p:sp>
        <p:nvSpPr>
          <p:cNvPr id="7" name="AutoShape 8"/>
          <p:cNvSpPr>
            <a:spLocks noChangeArrowheads="1"/>
          </p:cNvSpPr>
          <p:nvPr/>
        </p:nvSpPr>
        <p:spPr bwMode="auto">
          <a:xfrm>
            <a:off x="775855" y="1892942"/>
            <a:ext cx="4997202" cy="1191816"/>
          </a:xfrm>
          <a:prstGeom prst="roundRect">
            <a:avLst>
              <a:gd name="adj" fmla="val 16667"/>
            </a:avLst>
          </a:prstGeom>
          <a:solidFill>
            <a:srgbClr val="002060">
              <a:alpha val="72156"/>
            </a:srgbClr>
          </a:solidFill>
          <a:ln w="34925" algn="ctr">
            <a:solidFill>
              <a:srgbClr val="EAC8C4"/>
            </a:solidFill>
            <a:miter lim="800000"/>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ar-EG" altLang="en-US" b="1" dirty="0">
                <a:solidFill>
                  <a:schemeClr val="bg1"/>
                </a:solidFill>
                <a:latin typeface="Times New Roman" panose="02020603050405020304" pitchFamily="18" charset="0"/>
                <a:cs typeface="Times New Roman" panose="02020603050405020304" pitchFamily="18" charset="0"/>
              </a:rPr>
              <a:t>الخطوة الثانية .. </a:t>
            </a:r>
            <a:r>
              <a:rPr lang="ar-EG" altLang="en-US" b="1" dirty="0">
                <a:solidFill>
                  <a:srgbClr val="FFFF00"/>
                </a:solidFill>
                <a:latin typeface="Times New Roman" panose="02020603050405020304" pitchFamily="18" charset="0"/>
                <a:cs typeface="Times New Roman" panose="02020603050405020304" pitchFamily="18" charset="0"/>
              </a:rPr>
              <a:t>التوبة</a:t>
            </a:r>
            <a:endParaRPr lang="en-US" altLang="en-US" b="1" dirty="0">
              <a:solidFill>
                <a:srgbClr val="FFFF00"/>
              </a:solidFill>
              <a:latin typeface="Times New Roman" panose="02020603050405020304" pitchFamily="18" charset="0"/>
              <a:cs typeface="Times New Roman" panose="02020603050405020304" pitchFamily="18" charset="0"/>
            </a:endParaRPr>
          </a:p>
          <a:p>
            <a:pPr algn="l">
              <a:spcBef>
                <a:spcPct val="0"/>
              </a:spcBef>
              <a:buNone/>
            </a:pPr>
            <a:r>
              <a:rPr lang="en-US" altLang="en-US" b="1" dirty="0">
                <a:solidFill>
                  <a:schemeClr val="bg1"/>
                </a:solidFill>
                <a:latin typeface="Times New Roman" panose="02020603050405020304" pitchFamily="18" charset="0"/>
                <a:cs typeface="Times New Roman" panose="02020603050405020304" pitchFamily="18" charset="0"/>
              </a:rPr>
              <a:t>Second Step .. </a:t>
            </a:r>
            <a:r>
              <a:rPr lang="en-US" altLang="en-US" b="1" dirty="0">
                <a:solidFill>
                  <a:srgbClr val="FFFF00"/>
                </a:solidFill>
                <a:latin typeface="Times New Roman" panose="02020603050405020304" pitchFamily="18" charset="0"/>
                <a:cs typeface="Times New Roman" panose="02020603050405020304" pitchFamily="18" charset="0"/>
              </a:rPr>
              <a:t>Repentance</a:t>
            </a:r>
          </a:p>
        </p:txBody>
      </p:sp>
      <p:sp>
        <p:nvSpPr>
          <p:cNvPr id="8" name="AutoShape 8"/>
          <p:cNvSpPr>
            <a:spLocks noChangeArrowheads="1"/>
          </p:cNvSpPr>
          <p:nvPr/>
        </p:nvSpPr>
        <p:spPr bwMode="auto">
          <a:xfrm>
            <a:off x="3752056" y="3154329"/>
            <a:ext cx="4687887" cy="1191816"/>
          </a:xfrm>
          <a:prstGeom prst="roundRect">
            <a:avLst>
              <a:gd name="adj" fmla="val 16667"/>
            </a:avLst>
          </a:prstGeom>
          <a:solidFill>
            <a:srgbClr val="002060">
              <a:alpha val="72156"/>
            </a:srgbClr>
          </a:solidFill>
          <a:ln w="34925" algn="ctr">
            <a:solidFill>
              <a:srgbClr val="EAC8C4"/>
            </a:solidFill>
            <a:miter lim="800000"/>
            <a:headEnd/>
            <a:tailEnd/>
          </a:ln>
          <a:effectLst>
            <a:outerShdw dist="17961" dir="2700000" algn="ctr" rotWithShape="0">
              <a:srgbClr val="000000">
                <a:alpha val="50000"/>
              </a:srgbClr>
            </a:outerShdw>
          </a:effec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ar-EG" altLang="en-US" b="1" dirty="0">
                <a:solidFill>
                  <a:schemeClr val="bg1"/>
                </a:solidFill>
                <a:latin typeface="Times New Roman" panose="02020603050405020304" pitchFamily="18" charset="0"/>
                <a:cs typeface="Times New Roman" panose="02020603050405020304" pitchFamily="18" charset="0"/>
              </a:rPr>
              <a:t>الخطوة الثالثة .. </a:t>
            </a:r>
            <a:r>
              <a:rPr lang="ar-EG" altLang="en-US" b="1" dirty="0">
                <a:solidFill>
                  <a:srgbClr val="FFFF00"/>
                </a:solidFill>
                <a:latin typeface="Times New Roman" panose="02020603050405020304" pitchFamily="18" charset="0"/>
                <a:cs typeface="Times New Roman" panose="02020603050405020304" pitchFamily="18" charset="0"/>
              </a:rPr>
              <a:t>الأسرار</a:t>
            </a:r>
            <a:endParaRPr lang="en-US" altLang="en-US" b="1" dirty="0">
              <a:solidFill>
                <a:srgbClr val="FFFF00"/>
              </a:solidFill>
              <a:latin typeface="Times New Roman" panose="02020603050405020304" pitchFamily="18" charset="0"/>
              <a:cs typeface="Times New Roman" panose="02020603050405020304" pitchFamily="18" charset="0"/>
            </a:endParaRPr>
          </a:p>
          <a:p>
            <a:pPr algn="l">
              <a:spcBef>
                <a:spcPct val="0"/>
              </a:spcBef>
              <a:buNone/>
            </a:pPr>
            <a:r>
              <a:rPr lang="en-US" altLang="en-US" b="1" dirty="0">
                <a:solidFill>
                  <a:schemeClr val="bg1"/>
                </a:solidFill>
                <a:latin typeface="Times New Roman" panose="02020603050405020304" pitchFamily="18" charset="0"/>
                <a:cs typeface="Times New Roman" panose="02020603050405020304" pitchFamily="18" charset="0"/>
              </a:rPr>
              <a:t>Third Step .. </a:t>
            </a:r>
            <a:r>
              <a:rPr lang="en-US" altLang="en-US" b="1" dirty="0">
                <a:solidFill>
                  <a:srgbClr val="FFFF00"/>
                </a:solidFill>
                <a:latin typeface="Times New Roman" panose="02020603050405020304" pitchFamily="18" charset="0"/>
                <a:cs typeface="Times New Roman" panose="02020603050405020304" pitchFamily="18" charset="0"/>
              </a:rPr>
              <a:t>Sacraments</a:t>
            </a:r>
          </a:p>
        </p:txBody>
      </p:sp>
    </p:spTree>
    <p:extLst>
      <p:ext uri="{BB962C8B-B14F-4D97-AF65-F5344CB8AC3E}">
        <p14:creationId xmlns:p14="http://schemas.microsoft.com/office/powerpoint/2010/main" val="31225140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 calcmode="lin" valueType="num">
                                      <p:cBhvr>
                                        <p:cTn id="17" dur="500" fill="hold"/>
                                        <p:tgtEl>
                                          <p:spTgt spid="4"/>
                                        </p:tgtEl>
                                        <p:attrNameLst>
                                          <p:attrName>ppt_x</p:attrName>
                                        </p:attrNameLst>
                                      </p:cBhvr>
                                      <p:tavLst>
                                        <p:tav tm="0">
                                          <p:val>
                                            <p:fltVal val="0.5"/>
                                          </p:val>
                                        </p:tav>
                                        <p:tav tm="100000">
                                          <p:val>
                                            <p:strVal val="#ppt_x"/>
                                          </p:val>
                                        </p:tav>
                                      </p:tavLst>
                                    </p:anim>
                                    <p:anim calcmode="lin" valueType="num">
                                      <p:cBhvr>
                                        <p:cTn id="18" dur="500" fill="hold"/>
                                        <p:tgtEl>
                                          <p:spTgt spid="4"/>
                                        </p:tgtEl>
                                        <p:attrNameLst>
                                          <p:attrName>ppt_y</p:attrName>
                                        </p:attrNameLst>
                                      </p:cBhvr>
                                      <p:tavLst>
                                        <p:tav tm="0">
                                          <p:val>
                                            <p:fltVal val="0.5"/>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fltVal val="0"/>
                                          </p:val>
                                        </p:tav>
                                        <p:tav tm="100000">
                                          <p:val>
                                            <p:strVal val="#ppt_h"/>
                                          </p:val>
                                        </p:tav>
                                      </p:tavLst>
                                    </p:anim>
                                    <p:anim calcmode="lin" valueType="num">
                                      <p:cBhvr>
                                        <p:cTn id="25" dur="500" fill="hold"/>
                                        <p:tgtEl>
                                          <p:spTgt spid="7"/>
                                        </p:tgtEl>
                                        <p:attrNameLst>
                                          <p:attrName>ppt_x</p:attrName>
                                        </p:attrNameLst>
                                      </p:cBhvr>
                                      <p:tavLst>
                                        <p:tav tm="0">
                                          <p:val>
                                            <p:fltVal val="0.5"/>
                                          </p:val>
                                        </p:tav>
                                        <p:tav tm="100000">
                                          <p:val>
                                            <p:strVal val="#ppt_x"/>
                                          </p:val>
                                        </p:tav>
                                      </p:tavLst>
                                    </p:anim>
                                    <p:anim calcmode="lin" valueType="num">
                                      <p:cBhvr>
                                        <p:cTn id="26" dur="500" fill="hold"/>
                                        <p:tgtEl>
                                          <p:spTgt spid="7"/>
                                        </p:tgtEl>
                                        <p:attrNameLst>
                                          <p:attrName>ppt_y</p:attrName>
                                        </p:attrNameLst>
                                      </p:cBhvr>
                                      <p:tavLst>
                                        <p:tav tm="0">
                                          <p:val>
                                            <p:fltVal val="0.5"/>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528"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fltVal val="0"/>
                                          </p:val>
                                        </p:tav>
                                        <p:tav tm="100000">
                                          <p:val>
                                            <p:strVal val="#ppt_h"/>
                                          </p:val>
                                        </p:tav>
                                      </p:tavLst>
                                    </p:anim>
                                    <p:anim calcmode="lin" valueType="num">
                                      <p:cBhvr>
                                        <p:cTn id="33" dur="500" fill="hold"/>
                                        <p:tgtEl>
                                          <p:spTgt spid="8"/>
                                        </p:tgtEl>
                                        <p:attrNameLst>
                                          <p:attrName>ppt_x</p:attrName>
                                        </p:attrNameLst>
                                      </p:cBhvr>
                                      <p:tavLst>
                                        <p:tav tm="0">
                                          <p:val>
                                            <p:fltVal val="0.5"/>
                                          </p:val>
                                        </p:tav>
                                        <p:tav tm="100000">
                                          <p:val>
                                            <p:strVal val="#ppt_x"/>
                                          </p:val>
                                        </p:tav>
                                      </p:tavLst>
                                    </p:anim>
                                    <p:anim calcmode="lin" valueType="num">
                                      <p:cBhvr>
                                        <p:cTn id="34" dur="500" fill="hold"/>
                                        <p:tgtEl>
                                          <p:spTgt spid="8"/>
                                        </p:tgtEl>
                                        <p:attrNameLst>
                                          <p:attrName>ppt_y</p:attrName>
                                        </p:attrNameLst>
                                      </p:cBhvr>
                                      <p:tavLst>
                                        <p:tav tm="0">
                                          <p:val>
                                            <p:fltVal val="0.5"/>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3" presetClass="entr" presetSubtype="528"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p:cTn id="39" dur="500" fill="hold"/>
                                        <p:tgtEl>
                                          <p:spTgt spid="6"/>
                                        </p:tgtEl>
                                        <p:attrNameLst>
                                          <p:attrName>ppt_w</p:attrName>
                                        </p:attrNameLst>
                                      </p:cBhvr>
                                      <p:tavLst>
                                        <p:tav tm="0">
                                          <p:val>
                                            <p:fltVal val="0"/>
                                          </p:val>
                                        </p:tav>
                                        <p:tav tm="100000">
                                          <p:val>
                                            <p:strVal val="#ppt_w"/>
                                          </p:val>
                                        </p:tav>
                                      </p:tavLst>
                                    </p:anim>
                                    <p:anim calcmode="lin" valueType="num">
                                      <p:cBhvr>
                                        <p:cTn id="40" dur="500" fill="hold"/>
                                        <p:tgtEl>
                                          <p:spTgt spid="6"/>
                                        </p:tgtEl>
                                        <p:attrNameLst>
                                          <p:attrName>ppt_h</p:attrName>
                                        </p:attrNameLst>
                                      </p:cBhvr>
                                      <p:tavLst>
                                        <p:tav tm="0">
                                          <p:val>
                                            <p:fltVal val="0"/>
                                          </p:val>
                                        </p:tav>
                                        <p:tav tm="100000">
                                          <p:val>
                                            <p:strVal val="#ppt_h"/>
                                          </p:val>
                                        </p:tav>
                                      </p:tavLst>
                                    </p:anim>
                                    <p:anim calcmode="lin" valueType="num">
                                      <p:cBhvr>
                                        <p:cTn id="41" dur="500" fill="hold"/>
                                        <p:tgtEl>
                                          <p:spTgt spid="6"/>
                                        </p:tgtEl>
                                        <p:attrNameLst>
                                          <p:attrName>ppt_x</p:attrName>
                                        </p:attrNameLst>
                                      </p:cBhvr>
                                      <p:tavLst>
                                        <p:tav tm="0">
                                          <p:val>
                                            <p:fltVal val="0.5"/>
                                          </p:val>
                                        </p:tav>
                                        <p:tav tm="100000">
                                          <p:val>
                                            <p:strVal val="#ppt_x"/>
                                          </p:val>
                                        </p:tav>
                                      </p:tavLst>
                                    </p:anim>
                                    <p:anim calcmode="lin" valueType="num">
                                      <p:cBhvr>
                                        <p:cTn id="42" dur="500" fill="hold"/>
                                        <p:tgtEl>
                                          <p:spTgt spid="6"/>
                                        </p:tgtEl>
                                        <p:attrNameLst>
                                          <p:attrName>ppt_y</p:attrName>
                                        </p:attrNameLst>
                                      </p:cBhvr>
                                      <p:tavLst>
                                        <p:tav tm="0">
                                          <p:val>
                                            <p:fltVal val="0.5"/>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3" presetClass="entr" presetSubtype="528"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 calcmode="lin" valueType="num">
                                      <p:cBhvr>
                                        <p:cTn id="47" dur="500" fill="hold"/>
                                        <p:tgtEl>
                                          <p:spTgt spid="5"/>
                                        </p:tgtEl>
                                        <p:attrNameLst>
                                          <p:attrName>ppt_w</p:attrName>
                                        </p:attrNameLst>
                                      </p:cBhvr>
                                      <p:tavLst>
                                        <p:tav tm="0">
                                          <p:val>
                                            <p:fltVal val="0"/>
                                          </p:val>
                                        </p:tav>
                                        <p:tav tm="100000">
                                          <p:val>
                                            <p:strVal val="#ppt_w"/>
                                          </p:val>
                                        </p:tav>
                                      </p:tavLst>
                                    </p:anim>
                                    <p:anim calcmode="lin" valueType="num">
                                      <p:cBhvr>
                                        <p:cTn id="48" dur="500" fill="hold"/>
                                        <p:tgtEl>
                                          <p:spTgt spid="5"/>
                                        </p:tgtEl>
                                        <p:attrNameLst>
                                          <p:attrName>ppt_h</p:attrName>
                                        </p:attrNameLst>
                                      </p:cBhvr>
                                      <p:tavLst>
                                        <p:tav tm="0">
                                          <p:val>
                                            <p:fltVal val="0"/>
                                          </p:val>
                                        </p:tav>
                                        <p:tav tm="100000">
                                          <p:val>
                                            <p:strVal val="#ppt_h"/>
                                          </p:val>
                                        </p:tav>
                                      </p:tavLst>
                                    </p:anim>
                                    <p:anim calcmode="lin" valueType="num">
                                      <p:cBhvr>
                                        <p:cTn id="49" dur="500" fill="hold"/>
                                        <p:tgtEl>
                                          <p:spTgt spid="5"/>
                                        </p:tgtEl>
                                        <p:attrNameLst>
                                          <p:attrName>ppt_x</p:attrName>
                                        </p:attrNameLst>
                                      </p:cBhvr>
                                      <p:tavLst>
                                        <p:tav tm="0">
                                          <p:val>
                                            <p:fltVal val="0.5"/>
                                          </p:val>
                                        </p:tav>
                                        <p:tav tm="100000">
                                          <p:val>
                                            <p:strVal val="#ppt_x"/>
                                          </p:val>
                                        </p:tav>
                                      </p:tavLst>
                                    </p:anim>
                                    <p:anim calcmode="lin" valueType="num">
                                      <p:cBhvr>
                                        <p:cTn id="50" dur="500" fill="hold"/>
                                        <p:tgtEl>
                                          <p:spTgt spid="5"/>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Plaque 4"/>
          <p:cNvSpPr>
            <a:spLocks noChangeArrowheads="1"/>
          </p:cNvSpPr>
          <p:nvPr/>
        </p:nvSpPr>
        <p:spPr bwMode="auto">
          <a:xfrm>
            <a:off x="223837" y="3429000"/>
            <a:ext cx="11744325" cy="3120390"/>
          </a:xfrm>
          <a:prstGeom prst="plaque">
            <a:avLst>
              <a:gd name="adj" fmla="val 16667"/>
            </a:avLst>
          </a:prstGeom>
          <a:solidFill>
            <a:schemeClr val="tx2">
              <a:lumMod val="50000"/>
              <a:alpha val="72156"/>
            </a:schemeClr>
          </a:solidFill>
          <a:ln w="34925" algn="ctr">
            <a:solidFill>
              <a:srgbClr val="FFCC99"/>
            </a:solidFill>
            <a:round/>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ar-EG" altLang="en-US" sz="3000" b="1" dirty="0">
                <a:solidFill>
                  <a:schemeClr val="bg1"/>
                </a:solidFill>
              </a:rPr>
              <a:t>و لكن بدون ايمان لا يمكن ارضاؤه لانه يجب ان الذي ياتي الى الله يؤمن بانه موجود و انه يجازي الذين يطلبونه (عب  11 :  6)</a:t>
            </a:r>
          </a:p>
          <a:p>
            <a:pPr algn="ctr">
              <a:spcBef>
                <a:spcPct val="0"/>
              </a:spcBef>
              <a:buFontTx/>
              <a:buNone/>
            </a:pPr>
            <a:r>
              <a:rPr lang="en-US" altLang="en-US" sz="3000" b="1" dirty="0">
                <a:solidFill>
                  <a:schemeClr val="bg1"/>
                </a:solidFill>
              </a:rPr>
              <a:t>But without faith [it is] impossible to please [Him,] for he who comes to God must believe that He is, and [that] He is a rewarder of those who diligently seek Him (</a:t>
            </a:r>
            <a:r>
              <a:rPr lang="en-US" altLang="en-US" sz="3000" b="1" dirty="0" err="1">
                <a:solidFill>
                  <a:schemeClr val="bg1"/>
                </a:solidFill>
              </a:rPr>
              <a:t>Heb</a:t>
            </a:r>
            <a:r>
              <a:rPr lang="en-US" altLang="en-US" sz="3000" b="1" dirty="0">
                <a:solidFill>
                  <a:schemeClr val="bg1"/>
                </a:solidFill>
              </a:rPr>
              <a:t>  11 :  6)</a:t>
            </a:r>
            <a:endParaRPr lang="ar-EG" altLang="en-US" sz="3000" b="1" dirty="0">
              <a:solidFill>
                <a:schemeClr val="bg1"/>
              </a:solidFill>
            </a:endParaRPr>
          </a:p>
        </p:txBody>
      </p:sp>
      <p:sp>
        <p:nvSpPr>
          <p:cNvPr id="7" name="AutoShape 8"/>
          <p:cNvSpPr>
            <a:spLocks noChangeArrowheads="1"/>
          </p:cNvSpPr>
          <p:nvPr/>
        </p:nvSpPr>
        <p:spPr bwMode="auto">
          <a:xfrm>
            <a:off x="7094281" y="331248"/>
            <a:ext cx="4449762" cy="1643062"/>
          </a:xfrm>
          <a:prstGeom prst="flowChartManualInput">
            <a:avLst/>
          </a:prstGeom>
          <a:solidFill>
            <a:schemeClr val="accent5">
              <a:lumMod val="50000"/>
              <a:alpha val="72156"/>
            </a:schemeClr>
          </a:solidFill>
          <a:ln w="34925" algn="ctr">
            <a:solidFill>
              <a:srgbClr val="EAC8C4"/>
            </a:solidFill>
            <a:miter lim="800000"/>
            <a:headEnd/>
            <a:tailEnd/>
          </a:ln>
          <a:effectLst>
            <a:outerShdw dist="17961" dir="2700000" algn="ctr" rotWithShape="0">
              <a:srgbClr val="000000">
                <a:alpha val="50000"/>
              </a:srgbClr>
            </a:outerShdw>
          </a:effec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ar-EG" altLang="en-US" sz="4000" b="1" dirty="0">
                <a:solidFill>
                  <a:schemeClr val="bg1"/>
                </a:solidFill>
                <a:latin typeface="Times New Roman" panose="02020603050405020304" pitchFamily="18" charset="0"/>
                <a:cs typeface="Times New Roman" panose="02020603050405020304" pitchFamily="18" charset="0"/>
              </a:rPr>
              <a:t>الخطوة الأولى</a:t>
            </a:r>
          </a:p>
          <a:p>
            <a:pPr algn="l" eaLnBrk="1" hangingPunct="1">
              <a:spcBef>
                <a:spcPct val="0"/>
              </a:spcBef>
              <a:buFontTx/>
              <a:buNone/>
            </a:pPr>
            <a:r>
              <a:rPr lang="ar-EG" altLang="en-US" sz="4000" b="1" dirty="0">
                <a:solidFill>
                  <a:srgbClr val="FFFF00"/>
                </a:solidFill>
                <a:latin typeface="Times New Roman" panose="02020603050405020304" pitchFamily="18" charset="0"/>
                <a:cs typeface="Times New Roman" panose="02020603050405020304" pitchFamily="18" charset="0"/>
              </a:rPr>
              <a:t>الإيمان .. باب ضيق</a:t>
            </a:r>
            <a:endParaRPr lang="en-US" altLang="en-US" sz="4000" b="1" dirty="0">
              <a:solidFill>
                <a:srgbClr val="FFFF00"/>
              </a:solidFill>
              <a:latin typeface="Times New Roman" panose="02020603050405020304" pitchFamily="18" charset="0"/>
              <a:cs typeface="Times New Roman" panose="02020603050405020304" pitchFamily="18" charset="0"/>
            </a:endParaRPr>
          </a:p>
        </p:txBody>
      </p:sp>
      <p:sp>
        <p:nvSpPr>
          <p:cNvPr id="8" name="AutoShape 8"/>
          <p:cNvSpPr>
            <a:spLocks noChangeArrowheads="1"/>
          </p:cNvSpPr>
          <p:nvPr/>
        </p:nvSpPr>
        <p:spPr bwMode="auto">
          <a:xfrm flipH="1">
            <a:off x="464457" y="331248"/>
            <a:ext cx="5260959" cy="1643420"/>
          </a:xfrm>
          <a:prstGeom prst="flowChartManualInput">
            <a:avLst/>
          </a:prstGeom>
          <a:solidFill>
            <a:schemeClr val="accent5">
              <a:lumMod val="50000"/>
              <a:alpha val="72156"/>
            </a:schemeClr>
          </a:solidFill>
          <a:ln w="34925" algn="ctr">
            <a:solidFill>
              <a:srgbClr val="EAC8C4"/>
            </a:solidFill>
            <a:miter lim="800000"/>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None/>
            </a:pPr>
            <a:r>
              <a:rPr lang="en-US" altLang="en-US" sz="4000" b="1" dirty="0">
                <a:solidFill>
                  <a:schemeClr val="bg1"/>
                </a:solidFill>
                <a:latin typeface="Times New Roman" panose="02020603050405020304" pitchFamily="18" charset="0"/>
                <a:cs typeface="Times New Roman" panose="02020603050405020304" pitchFamily="18" charset="0"/>
              </a:rPr>
              <a:t>First Step</a:t>
            </a:r>
            <a:endParaRPr lang="ar-EG" altLang="en-US" sz="4000" b="1" dirty="0">
              <a:solidFill>
                <a:schemeClr val="bg1"/>
              </a:solidFill>
              <a:latin typeface="Times New Roman" panose="02020603050405020304" pitchFamily="18" charset="0"/>
              <a:cs typeface="Times New Roman" panose="02020603050405020304" pitchFamily="18" charset="0"/>
            </a:endParaRPr>
          </a:p>
          <a:p>
            <a:pPr algn="l" rtl="0">
              <a:spcBef>
                <a:spcPct val="0"/>
              </a:spcBef>
              <a:buNone/>
            </a:pPr>
            <a:r>
              <a:rPr lang="en-US" altLang="en-US" sz="4000" b="1" dirty="0">
                <a:solidFill>
                  <a:srgbClr val="FFFF00"/>
                </a:solidFill>
                <a:latin typeface="Times New Roman" panose="02020603050405020304" pitchFamily="18" charset="0"/>
                <a:cs typeface="Times New Roman" panose="02020603050405020304" pitchFamily="18" charset="0"/>
              </a:rPr>
              <a:t>Faith .. A Narrow Gate</a:t>
            </a:r>
          </a:p>
        </p:txBody>
      </p:sp>
    </p:spTree>
    <p:extLst>
      <p:ext uri="{BB962C8B-B14F-4D97-AF65-F5344CB8AC3E}">
        <p14:creationId xmlns:p14="http://schemas.microsoft.com/office/powerpoint/2010/main" val="36149738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Plaque 3">
            <a:extLst>
              <a:ext uri="{FF2B5EF4-FFF2-40B4-BE49-F238E27FC236}">
                <a16:creationId xmlns:a16="http://schemas.microsoft.com/office/drawing/2014/main" id="{7C147A10-D0C2-4BB0-89A5-21B59165BB11}"/>
              </a:ext>
            </a:extLst>
          </p:cNvPr>
          <p:cNvSpPr>
            <a:spLocks noChangeArrowheads="1"/>
          </p:cNvSpPr>
          <p:nvPr/>
        </p:nvSpPr>
        <p:spPr bwMode="auto">
          <a:xfrm>
            <a:off x="885371" y="3844473"/>
            <a:ext cx="10290629" cy="2680335"/>
          </a:xfrm>
          <a:prstGeom prst="plaque">
            <a:avLst>
              <a:gd name="adj" fmla="val 16667"/>
            </a:avLst>
          </a:prstGeom>
          <a:solidFill>
            <a:schemeClr val="tx2">
              <a:lumMod val="50000"/>
              <a:alpha val="65097"/>
            </a:schemeClr>
          </a:solidFill>
          <a:ln w="34925" algn="ctr">
            <a:solidFill>
              <a:srgbClr val="FFCC99"/>
            </a:solidFill>
            <a:round/>
            <a:headEnd/>
            <a:tailEnd/>
          </a:ln>
          <a:effectLst>
            <a:outerShdw dist="17961" dir="2700000" algn="ctr" rotWithShape="0">
              <a:srgbClr val="000000">
                <a:alpha val="50000"/>
              </a:srgbClr>
            </a:outerShdw>
          </a:effec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a:defRPr/>
            </a:pPr>
            <a:r>
              <a:rPr lang="ar-EG" sz="3200" b="1" dirty="0">
                <a:solidFill>
                  <a:schemeClr val="bg1"/>
                </a:solidFill>
              </a:rPr>
              <a:t>من امن و اعتمد خلص و من لم يؤمن يدن (مر  16 :  16)</a:t>
            </a:r>
          </a:p>
          <a:p>
            <a:pPr algn="ctr">
              <a:defRPr/>
            </a:pPr>
            <a:r>
              <a:rPr lang="en-US" sz="3200" b="1" dirty="0">
                <a:solidFill>
                  <a:schemeClr val="bg1"/>
                </a:solidFill>
              </a:rPr>
              <a:t>"He who believes and is baptized will be saved; but he who does not believe will be condemned  (Mar  16 :  16)</a:t>
            </a:r>
          </a:p>
        </p:txBody>
      </p:sp>
      <p:sp>
        <p:nvSpPr>
          <p:cNvPr id="5" name="AutoShape 8"/>
          <p:cNvSpPr>
            <a:spLocks noChangeArrowheads="1"/>
          </p:cNvSpPr>
          <p:nvPr/>
        </p:nvSpPr>
        <p:spPr bwMode="auto">
          <a:xfrm>
            <a:off x="7094281" y="331248"/>
            <a:ext cx="4449762" cy="1643062"/>
          </a:xfrm>
          <a:prstGeom prst="flowChartManualInput">
            <a:avLst/>
          </a:prstGeom>
          <a:solidFill>
            <a:schemeClr val="accent5">
              <a:lumMod val="50000"/>
              <a:alpha val="72156"/>
            </a:schemeClr>
          </a:solidFill>
          <a:ln w="34925" algn="ctr">
            <a:solidFill>
              <a:srgbClr val="EAC8C4"/>
            </a:solidFill>
            <a:miter lim="800000"/>
            <a:headEnd/>
            <a:tailEnd/>
          </a:ln>
          <a:effectLst>
            <a:outerShdw dist="17961" dir="2700000" algn="ctr" rotWithShape="0">
              <a:srgbClr val="000000">
                <a:alpha val="50000"/>
              </a:srgbClr>
            </a:outerShdw>
          </a:effectLst>
        </p:spPr>
        <p:txBody>
          <a:bodyPr>
            <a:spAutoFit/>
          </a:bodyPr>
          <a:lstStyle/>
          <a:p>
            <a:pPr algn="r" rtl="1">
              <a:spcBef>
                <a:spcPct val="0"/>
              </a:spcBef>
            </a:pPr>
            <a:r>
              <a:rPr lang="ar-EG" altLang="en-US" sz="4000" b="1" dirty="0">
                <a:solidFill>
                  <a:schemeClr val="bg1"/>
                </a:solidFill>
                <a:latin typeface="Times New Roman" panose="02020603050405020304" pitchFamily="18" charset="0"/>
                <a:cs typeface="Times New Roman" panose="02020603050405020304" pitchFamily="18" charset="0"/>
              </a:rPr>
              <a:t>الخطوة الأولى</a:t>
            </a:r>
          </a:p>
          <a:p>
            <a:pPr algn="r" rtl="1">
              <a:spcBef>
                <a:spcPct val="0"/>
              </a:spcBef>
            </a:pPr>
            <a:r>
              <a:rPr lang="ar-EG" altLang="en-US" sz="4000" b="1" dirty="0">
                <a:solidFill>
                  <a:srgbClr val="FFFF00"/>
                </a:solidFill>
                <a:latin typeface="Times New Roman" panose="02020603050405020304" pitchFamily="18" charset="0"/>
                <a:cs typeface="Times New Roman" panose="02020603050405020304" pitchFamily="18" charset="0"/>
              </a:rPr>
              <a:t>الإيمان .. باب ضيق</a:t>
            </a:r>
            <a:endParaRPr lang="en-US" altLang="en-US" sz="4000" b="1" dirty="0">
              <a:solidFill>
                <a:srgbClr val="FFFF00"/>
              </a:solidFill>
              <a:latin typeface="Times New Roman" panose="02020603050405020304" pitchFamily="18" charset="0"/>
              <a:cs typeface="Times New Roman" panose="02020603050405020304" pitchFamily="18" charset="0"/>
            </a:endParaRPr>
          </a:p>
        </p:txBody>
      </p:sp>
      <p:sp>
        <p:nvSpPr>
          <p:cNvPr id="7" name="AutoShape 8"/>
          <p:cNvSpPr>
            <a:spLocks noChangeArrowheads="1"/>
          </p:cNvSpPr>
          <p:nvPr/>
        </p:nvSpPr>
        <p:spPr bwMode="auto">
          <a:xfrm flipH="1">
            <a:off x="464457" y="331248"/>
            <a:ext cx="5260959" cy="1643420"/>
          </a:xfrm>
          <a:prstGeom prst="flowChartManualInput">
            <a:avLst/>
          </a:prstGeom>
          <a:solidFill>
            <a:schemeClr val="accent5">
              <a:lumMod val="50000"/>
              <a:alpha val="72156"/>
            </a:schemeClr>
          </a:solidFill>
          <a:ln w="34925" algn="ctr">
            <a:solidFill>
              <a:srgbClr val="EAC8C4"/>
            </a:solidFill>
            <a:miter lim="800000"/>
            <a:headEnd/>
            <a:tailEnd/>
          </a:ln>
          <a:effectLst>
            <a:outerShdw dist="17961" dir="2700000" algn="ctr" rotWithShape="0">
              <a:srgbClr val="000000">
                <a:alpha val="50000"/>
              </a:srgbClr>
            </a:outerShdw>
          </a:effectLst>
        </p:spPr>
        <p:txBody>
          <a:bodyPr wrap="square">
            <a:spAutoFit/>
          </a:bodyPr>
          <a:lstStyle/>
          <a:p>
            <a:pPr rtl="1">
              <a:spcBef>
                <a:spcPct val="0"/>
              </a:spcBef>
            </a:pPr>
            <a:r>
              <a:rPr lang="en-US" altLang="en-US" sz="4000" b="1" dirty="0">
                <a:solidFill>
                  <a:schemeClr val="bg1"/>
                </a:solidFill>
                <a:latin typeface="Times New Roman" panose="02020603050405020304" pitchFamily="18" charset="0"/>
                <a:cs typeface="Times New Roman" panose="02020603050405020304" pitchFamily="18" charset="0"/>
              </a:rPr>
              <a:t>First Step</a:t>
            </a:r>
            <a:endParaRPr lang="ar-EG" altLang="en-US" sz="4000" b="1" dirty="0">
              <a:solidFill>
                <a:schemeClr val="bg1"/>
              </a:solidFill>
              <a:latin typeface="Times New Roman" panose="02020603050405020304" pitchFamily="18" charset="0"/>
              <a:cs typeface="Times New Roman" panose="02020603050405020304" pitchFamily="18" charset="0"/>
            </a:endParaRPr>
          </a:p>
          <a:p>
            <a:pPr rtl="1">
              <a:spcBef>
                <a:spcPct val="0"/>
              </a:spcBef>
            </a:pPr>
            <a:r>
              <a:rPr lang="en-US" altLang="en-US" sz="4000" b="1" dirty="0">
                <a:solidFill>
                  <a:srgbClr val="FFFF00"/>
                </a:solidFill>
                <a:latin typeface="Times New Roman" panose="02020603050405020304" pitchFamily="18" charset="0"/>
                <a:cs typeface="Times New Roman" panose="02020603050405020304" pitchFamily="18" charset="0"/>
              </a:rPr>
              <a:t>Faith .. A Narrow Gate</a:t>
            </a:r>
          </a:p>
        </p:txBody>
      </p:sp>
    </p:spTree>
    <p:extLst>
      <p:ext uri="{BB962C8B-B14F-4D97-AF65-F5344CB8AC3E}">
        <p14:creationId xmlns:p14="http://schemas.microsoft.com/office/powerpoint/2010/main" val="7186240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Oval 3">
            <a:extLst>
              <a:ext uri="{FF2B5EF4-FFF2-40B4-BE49-F238E27FC236}">
                <a16:creationId xmlns:a16="http://schemas.microsoft.com/office/drawing/2014/main" id="{E33C1BA6-5D97-4E78-87B0-3643836C039D}"/>
              </a:ext>
            </a:extLst>
          </p:cNvPr>
          <p:cNvSpPr>
            <a:spLocks noChangeArrowheads="1"/>
          </p:cNvSpPr>
          <p:nvPr/>
        </p:nvSpPr>
        <p:spPr bwMode="auto">
          <a:xfrm>
            <a:off x="2555317" y="3715043"/>
            <a:ext cx="6340197" cy="697885"/>
          </a:xfrm>
          <a:prstGeom prst="foldedCorner">
            <a:avLst>
              <a:gd name="adj" fmla="val 16667"/>
            </a:avLst>
          </a:prstGeom>
          <a:solidFill>
            <a:srgbClr val="0070C0">
              <a:alpha val="70195"/>
            </a:srgbClr>
          </a:solidFill>
          <a:ln w="28575">
            <a:solidFill>
              <a:srgbClr val="CCECFF"/>
            </a:solidFill>
            <a:round/>
            <a:headEnd/>
            <a:tailEnd/>
          </a:ln>
          <a:effectLst>
            <a:outerShdw blurRad="12700" dist="12700" dir="5400000" algn="ctr" rotWithShape="0">
              <a:schemeClr val="tx1">
                <a:alpha val="94000"/>
              </a:schemeClr>
            </a:outerShdw>
          </a:effectLst>
        </p:spPr>
        <p:txBody>
          <a:bodyPr wrap="none" anchor="ctr">
            <a:spAutoFit/>
          </a:bodyPr>
          <a:lstStyle/>
          <a:p>
            <a:pPr algn="ctr" rtl="1" eaLnBrk="1" hangingPunct="1">
              <a:defRPr/>
            </a:pPr>
            <a:r>
              <a:rPr lang="ar-EG" sz="3200" b="1" dirty="0">
                <a:solidFill>
                  <a:schemeClr val="bg1"/>
                </a:solidFill>
                <a:latin typeface="Times New Roman" pitchFamily="18" charset="0"/>
                <a:cs typeface="Times New Roman" pitchFamily="18" charset="0"/>
              </a:rPr>
              <a:t>من الشكل العقلي</a:t>
            </a:r>
            <a:r>
              <a:rPr lang="en-US" sz="3200" b="1" dirty="0">
                <a:solidFill>
                  <a:schemeClr val="bg1"/>
                </a:solidFill>
                <a:latin typeface="Times New Roman" pitchFamily="18" charset="0"/>
                <a:cs typeface="Times New Roman" pitchFamily="18" charset="0"/>
              </a:rPr>
              <a:t> Of Intellectual Forms </a:t>
            </a:r>
            <a:endParaRPr lang="ar-EG" sz="3200" b="1" dirty="0">
              <a:solidFill>
                <a:schemeClr val="bg1"/>
              </a:solidFill>
              <a:latin typeface="Times New Roman" pitchFamily="18" charset="0"/>
              <a:cs typeface="Times New Roman" pitchFamily="18" charset="0"/>
            </a:endParaRPr>
          </a:p>
        </p:txBody>
      </p:sp>
      <p:sp>
        <p:nvSpPr>
          <p:cNvPr id="4" name="Folded Corner 3">
            <a:extLst>
              <a:ext uri="{FF2B5EF4-FFF2-40B4-BE49-F238E27FC236}">
                <a16:creationId xmlns:a16="http://schemas.microsoft.com/office/drawing/2014/main" id="{799F8248-32F5-447B-85C9-6ED02E1A97EC}"/>
              </a:ext>
            </a:extLst>
          </p:cNvPr>
          <p:cNvSpPr>
            <a:spLocks noChangeArrowheads="1"/>
          </p:cNvSpPr>
          <p:nvPr/>
        </p:nvSpPr>
        <p:spPr bwMode="auto">
          <a:xfrm>
            <a:off x="1921040" y="4589221"/>
            <a:ext cx="7608750" cy="697885"/>
          </a:xfrm>
          <a:prstGeom prst="foldedCorner">
            <a:avLst>
              <a:gd name="adj" fmla="val 16667"/>
            </a:avLst>
          </a:prstGeom>
          <a:solidFill>
            <a:schemeClr val="accent1">
              <a:lumMod val="50000"/>
              <a:alpha val="75000"/>
            </a:schemeClr>
          </a:solidFill>
          <a:ln w="34925" algn="ctr">
            <a:solidFill>
              <a:srgbClr val="FFCC99"/>
            </a:solidFill>
            <a:round/>
            <a:headEnd/>
            <a:tailEnd/>
          </a:ln>
          <a:effectLst>
            <a:outerShdw dist="17961" dir="2700000" algn="ctr" rotWithShape="0">
              <a:srgbClr val="000000">
                <a:alpha val="96000"/>
              </a:srgbClr>
            </a:outerShdw>
          </a:effectLst>
        </p:spPr>
        <p:txBody>
          <a:bodyPr wrap="none" tIns="91440" bIns="0" anchor="ctr">
            <a:spAutoFit/>
          </a:bodyPr>
          <a:lstStyle/>
          <a:p>
            <a:pPr algn="just" rtl="1" eaLnBrk="1" hangingPunct="1">
              <a:defRPr/>
            </a:pPr>
            <a:r>
              <a:rPr lang="ar-EG" sz="3200" b="1" dirty="0">
                <a:solidFill>
                  <a:schemeClr val="bg1"/>
                </a:solidFill>
                <a:latin typeface="Times New Roman" pitchFamily="18" charset="0"/>
                <a:cs typeface="Times New Roman" pitchFamily="18" charset="0"/>
              </a:rPr>
              <a:t>من الضيقات الخارجية</a:t>
            </a:r>
            <a:r>
              <a:rPr lang="en-US" sz="3200" b="1" dirty="0">
                <a:solidFill>
                  <a:schemeClr val="bg1"/>
                </a:solidFill>
                <a:latin typeface="Times New Roman" pitchFamily="18" charset="0"/>
                <a:cs typeface="Times New Roman" pitchFamily="18" charset="0"/>
              </a:rPr>
              <a:t> Of External Tribulations </a:t>
            </a:r>
          </a:p>
        </p:txBody>
      </p:sp>
      <p:sp>
        <p:nvSpPr>
          <p:cNvPr id="5" name="Folded Corner 4"/>
          <p:cNvSpPr>
            <a:spLocks noChangeArrowheads="1"/>
          </p:cNvSpPr>
          <p:nvPr/>
        </p:nvSpPr>
        <p:spPr bwMode="auto">
          <a:xfrm>
            <a:off x="2666725" y="5512838"/>
            <a:ext cx="6117379" cy="697885"/>
          </a:xfrm>
          <a:prstGeom prst="foldedCorner">
            <a:avLst>
              <a:gd name="adj" fmla="val 16667"/>
            </a:avLst>
          </a:prstGeom>
          <a:solidFill>
            <a:srgbClr val="FF6600">
              <a:alpha val="69019"/>
            </a:srgbClr>
          </a:solidFill>
          <a:ln w="34925" algn="ctr">
            <a:solidFill>
              <a:srgbClr val="FFCC99"/>
            </a:solidFill>
            <a:round/>
            <a:headEnd/>
            <a:tailEnd/>
          </a:ln>
          <a:effectLst>
            <a:outerShdw dist="17961" dir="2700000" algn="ctr" rotWithShape="0">
              <a:srgbClr val="000000">
                <a:alpha val="50000"/>
              </a:srgbClr>
            </a:outerShdw>
          </a:effectLst>
        </p:spPr>
        <p:txBody>
          <a:bodyPr wrap="non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Tx/>
              <a:buNone/>
            </a:pPr>
            <a:r>
              <a:rPr lang="ar-EG" altLang="en-US" b="1" dirty="0">
                <a:solidFill>
                  <a:schemeClr val="bg1"/>
                </a:solidFill>
                <a:latin typeface="Times New Roman" panose="02020603050405020304" pitchFamily="18" charset="0"/>
                <a:cs typeface="Times New Roman" panose="02020603050405020304" pitchFamily="18" charset="0"/>
              </a:rPr>
              <a:t>من عدم الإستجابة</a:t>
            </a:r>
            <a:r>
              <a:rPr lang="en-US" altLang="en-US" b="1" dirty="0">
                <a:solidFill>
                  <a:schemeClr val="bg1"/>
                </a:solidFill>
                <a:latin typeface="Times New Roman" panose="02020603050405020304" pitchFamily="18" charset="0"/>
                <a:cs typeface="Times New Roman" panose="02020603050405020304" pitchFamily="18" charset="0"/>
              </a:rPr>
              <a:t> Of Not Responding </a:t>
            </a:r>
          </a:p>
        </p:txBody>
      </p:sp>
      <p:sp>
        <p:nvSpPr>
          <p:cNvPr id="6" name="Rectangle 5"/>
          <p:cNvSpPr>
            <a:spLocks noChangeArrowheads="1"/>
          </p:cNvSpPr>
          <p:nvPr/>
        </p:nvSpPr>
        <p:spPr bwMode="auto">
          <a:xfrm>
            <a:off x="1698172" y="2412093"/>
            <a:ext cx="8703810" cy="1077218"/>
          </a:xfrm>
          <a:prstGeom prst="rect">
            <a:avLst/>
          </a:prstGeom>
          <a:solidFill>
            <a:srgbClr val="9E0000">
              <a:alpha val="70979"/>
            </a:srgbClr>
          </a:solidFill>
          <a:ln w="38100" algn="ctr">
            <a:solidFill>
              <a:srgbClr val="EAC8C4"/>
            </a:solidFill>
            <a:miter lim="800000"/>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ar-EG" altLang="en-US" b="1" dirty="0">
                <a:solidFill>
                  <a:schemeClr val="bg1"/>
                </a:solidFill>
                <a:latin typeface="Times New Roman" panose="02020603050405020304" pitchFamily="18" charset="0"/>
                <a:cs typeface="Times New Roman" panose="02020603050405020304" pitchFamily="18" charset="0"/>
              </a:rPr>
              <a:t>الإيمان ... باب ضيق .. لأنه يجتاز اختبارات :</a:t>
            </a:r>
            <a:endParaRPr lang="en-US" altLang="en-US" b="1" dirty="0">
              <a:solidFill>
                <a:schemeClr val="bg1"/>
              </a:solidFill>
              <a:latin typeface="Times New Roman" panose="02020603050405020304" pitchFamily="18" charset="0"/>
              <a:cs typeface="Times New Roman" panose="02020603050405020304" pitchFamily="18" charset="0"/>
            </a:endParaRPr>
          </a:p>
          <a:p>
            <a:pPr algn="ctr" rtl="0">
              <a:spcBef>
                <a:spcPct val="0"/>
              </a:spcBef>
              <a:buNone/>
            </a:pPr>
            <a:r>
              <a:rPr lang="en-US" altLang="en-US" b="1" dirty="0">
                <a:solidFill>
                  <a:schemeClr val="bg1"/>
                </a:solidFill>
                <a:latin typeface="Times New Roman" panose="02020603050405020304" pitchFamily="18" charset="0"/>
                <a:cs typeface="Times New Roman" panose="02020603050405020304" pitchFamily="18" charset="0"/>
              </a:rPr>
              <a:t>Faith .. A Narrow Gate .. Because it passes tests:</a:t>
            </a:r>
            <a:endParaRPr lang="ar-EG" altLang="en-US" b="1" dirty="0">
              <a:solidFill>
                <a:schemeClr val="bg1"/>
              </a:solidFill>
              <a:latin typeface="Times New Roman" panose="02020603050405020304" pitchFamily="18" charset="0"/>
              <a:cs typeface="Times New Roman" panose="02020603050405020304" pitchFamily="18" charset="0"/>
            </a:endParaRPr>
          </a:p>
        </p:txBody>
      </p:sp>
      <p:sp>
        <p:nvSpPr>
          <p:cNvPr id="8" name="AutoShape 8"/>
          <p:cNvSpPr>
            <a:spLocks noChangeArrowheads="1"/>
          </p:cNvSpPr>
          <p:nvPr/>
        </p:nvSpPr>
        <p:spPr bwMode="auto">
          <a:xfrm>
            <a:off x="7094281" y="331248"/>
            <a:ext cx="4449762" cy="1643062"/>
          </a:xfrm>
          <a:prstGeom prst="flowChartManualInput">
            <a:avLst/>
          </a:prstGeom>
          <a:solidFill>
            <a:schemeClr val="accent5">
              <a:lumMod val="50000"/>
              <a:alpha val="72156"/>
            </a:schemeClr>
          </a:solidFill>
          <a:ln w="34925" algn="ctr">
            <a:solidFill>
              <a:srgbClr val="EAC8C4"/>
            </a:solidFill>
            <a:miter lim="800000"/>
            <a:headEnd/>
            <a:tailEnd/>
          </a:ln>
          <a:effectLst>
            <a:outerShdw dist="17961" dir="2700000" algn="ctr" rotWithShape="0">
              <a:srgbClr val="000000">
                <a:alpha val="50000"/>
              </a:srgbClr>
            </a:outerShdw>
          </a:effectLst>
        </p:spPr>
        <p:txBody>
          <a:bodyPr>
            <a:spAutoFit/>
          </a:bodyPr>
          <a:lstStyle/>
          <a:p>
            <a:pPr algn="r" rtl="1">
              <a:spcBef>
                <a:spcPct val="0"/>
              </a:spcBef>
            </a:pPr>
            <a:r>
              <a:rPr lang="ar-EG" altLang="en-US" sz="4000" b="1" dirty="0">
                <a:solidFill>
                  <a:schemeClr val="bg1"/>
                </a:solidFill>
                <a:latin typeface="Times New Roman" panose="02020603050405020304" pitchFamily="18" charset="0"/>
                <a:cs typeface="Times New Roman" panose="02020603050405020304" pitchFamily="18" charset="0"/>
              </a:rPr>
              <a:t>الخطوة الأولى</a:t>
            </a:r>
          </a:p>
          <a:p>
            <a:pPr algn="r" rtl="1">
              <a:spcBef>
                <a:spcPct val="0"/>
              </a:spcBef>
            </a:pPr>
            <a:r>
              <a:rPr lang="ar-EG" altLang="en-US" sz="4000" b="1" dirty="0">
                <a:solidFill>
                  <a:srgbClr val="FFFF00"/>
                </a:solidFill>
                <a:latin typeface="Times New Roman" panose="02020603050405020304" pitchFamily="18" charset="0"/>
                <a:cs typeface="Times New Roman" panose="02020603050405020304" pitchFamily="18" charset="0"/>
              </a:rPr>
              <a:t>الإيمان .. باب ضيق</a:t>
            </a:r>
            <a:endParaRPr lang="en-US" altLang="en-US" sz="4000" b="1" dirty="0">
              <a:solidFill>
                <a:srgbClr val="FFFF00"/>
              </a:solidFill>
              <a:latin typeface="Times New Roman" panose="02020603050405020304" pitchFamily="18" charset="0"/>
              <a:cs typeface="Times New Roman" panose="02020603050405020304" pitchFamily="18" charset="0"/>
            </a:endParaRPr>
          </a:p>
        </p:txBody>
      </p:sp>
      <p:sp>
        <p:nvSpPr>
          <p:cNvPr id="9" name="AutoShape 8"/>
          <p:cNvSpPr>
            <a:spLocks noChangeArrowheads="1"/>
          </p:cNvSpPr>
          <p:nvPr/>
        </p:nvSpPr>
        <p:spPr bwMode="auto">
          <a:xfrm flipH="1">
            <a:off x="464457" y="331248"/>
            <a:ext cx="5260959" cy="1643420"/>
          </a:xfrm>
          <a:prstGeom prst="flowChartManualInput">
            <a:avLst/>
          </a:prstGeom>
          <a:solidFill>
            <a:schemeClr val="accent5">
              <a:lumMod val="50000"/>
              <a:alpha val="72156"/>
            </a:schemeClr>
          </a:solidFill>
          <a:ln w="34925" algn="ctr">
            <a:solidFill>
              <a:srgbClr val="EAC8C4"/>
            </a:solidFill>
            <a:miter lim="800000"/>
            <a:headEnd/>
            <a:tailEnd/>
          </a:ln>
          <a:effectLst>
            <a:outerShdw dist="17961" dir="2700000" algn="ctr" rotWithShape="0">
              <a:srgbClr val="000000">
                <a:alpha val="50000"/>
              </a:srgbClr>
            </a:outerShdw>
          </a:effectLst>
        </p:spPr>
        <p:txBody>
          <a:bodyPr wrap="square">
            <a:spAutoFit/>
          </a:bodyPr>
          <a:lstStyle/>
          <a:p>
            <a:pPr rtl="1">
              <a:spcBef>
                <a:spcPct val="0"/>
              </a:spcBef>
            </a:pPr>
            <a:r>
              <a:rPr lang="en-US" altLang="en-US" sz="4000" b="1" dirty="0">
                <a:solidFill>
                  <a:schemeClr val="bg1"/>
                </a:solidFill>
                <a:latin typeface="Times New Roman" panose="02020603050405020304" pitchFamily="18" charset="0"/>
                <a:cs typeface="Times New Roman" panose="02020603050405020304" pitchFamily="18" charset="0"/>
              </a:rPr>
              <a:t>First Step</a:t>
            </a:r>
            <a:endParaRPr lang="ar-EG" altLang="en-US" sz="4000" b="1" dirty="0">
              <a:solidFill>
                <a:schemeClr val="bg1"/>
              </a:solidFill>
              <a:latin typeface="Times New Roman" panose="02020603050405020304" pitchFamily="18" charset="0"/>
              <a:cs typeface="Times New Roman" panose="02020603050405020304" pitchFamily="18" charset="0"/>
            </a:endParaRPr>
          </a:p>
          <a:p>
            <a:pPr rtl="1">
              <a:spcBef>
                <a:spcPct val="0"/>
              </a:spcBef>
            </a:pPr>
            <a:r>
              <a:rPr lang="en-US" altLang="en-US" sz="4000" b="1" dirty="0">
                <a:solidFill>
                  <a:srgbClr val="FFFF00"/>
                </a:solidFill>
                <a:latin typeface="Times New Roman" panose="02020603050405020304" pitchFamily="18" charset="0"/>
                <a:cs typeface="Times New Roman" panose="02020603050405020304" pitchFamily="18" charset="0"/>
              </a:rPr>
              <a:t>Faith .. A Narrow Gate</a:t>
            </a:r>
          </a:p>
        </p:txBody>
      </p:sp>
    </p:spTree>
    <p:extLst>
      <p:ext uri="{BB962C8B-B14F-4D97-AF65-F5344CB8AC3E}">
        <p14:creationId xmlns:p14="http://schemas.microsoft.com/office/powerpoint/2010/main" val="16611510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que 3">
            <a:extLst>
              <a:ext uri="{FF2B5EF4-FFF2-40B4-BE49-F238E27FC236}">
                <a16:creationId xmlns:a16="http://schemas.microsoft.com/office/drawing/2014/main" id="{7C147A10-D0C2-4BB0-89A5-21B59165BB11}"/>
              </a:ext>
            </a:extLst>
          </p:cNvPr>
          <p:cNvSpPr>
            <a:spLocks noChangeArrowheads="1"/>
          </p:cNvSpPr>
          <p:nvPr/>
        </p:nvSpPr>
        <p:spPr bwMode="auto">
          <a:xfrm>
            <a:off x="1190172" y="3740603"/>
            <a:ext cx="10133921" cy="2681288"/>
          </a:xfrm>
          <a:prstGeom prst="plaque">
            <a:avLst>
              <a:gd name="adj" fmla="val 16667"/>
            </a:avLst>
          </a:prstGeom>
          <a:solidFill>
            <a:schemeClr val="tx1">
              <a:alpha val="65097"/>
            </a:schemeClr>
          </a:solidFill>
          <a:ln w="34925" algn="ctr">
            <a:solidFill>
              <a:srgbClr val="FFCC99"/>
            </a:solidFill>
            <a:round/>
            <a:headEnd/>
            <a:tailEnd/>
          </a:ln>
          <a:effectLst>
            <a:outerShdw dist="17961" dir="2700000" algn="ctr" rotWithShape="0">
              <a:srgbClr val="000000">
                <a:alpha val="50000"/>
              </a:srgbClr>
            </a:outerShdw>
          </a:effec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a:defRPr/>
            </a:pPr>
            <a:r>
              <a:rPr lang="ar-EG" sz="3200" b="1" dirty="0">
                <a:solidFill>
                  <a:schemeClr val="bg1"/>
                </a:solidFill>
              </a:rPr>
              <a:t>كلا اقول لكم بل ان لم تتوبوا فجميعكم كذلك تهلكون </a:t>
            </a:r>
          </a:p>
          <a:p>
            <a:pPr algn="ctr" rtl="1">
              <a:defRPr/>
            </a:pPr>
            <a:r>
              <a:rPr lang="ar-EG" sz="3200" b="1" dirty="0">
                <a:solidFill>
                  <a:schemeClr val="bg1"/>
                </a:solidFill>
              </a:rPr>
              <a:t>(لو  13 :  3)</a:t>
            </a:r>
          </a:p>
          <a:p>
            <a:pPr algn="ctr">
              <a:defRPr/>
            </a:pPr>
            <a:r>
              <a:rPr lang="en-US" sz="3200" b="1" dirty="0">
                <a:solidFill>
                  <a:schemeClr val="bg1"/>
                </a:solidFill>
              </a:rPr>
              <a:t>"I tell you, no; but unless you repent you will all likewise perish (</a:t>
            </a:r>
            <a:r>
              <a:rPr lang="en-US" sz="3200" b="1" dirty="0" err="1">
                <a:solidFill>
                  <a:schemeClr val="bg1"/>
                </a:solidFill>
              </a:rPr>
              <a:t>Luk</a:t>
            </a:r>
            <a:r>
              <a:rPr lang="en-US" sz="3200" b="1" dirty="0">
                <a:solidFill>
                  <a:schemeClr val="bg1"/>
                </a:solidFill>
              </a:rPr>
              <a:t>  13 :  3)</a:t>
            </a:r>
          </a:p>
        </p:txBody>
      </p:sp>
      <p:sp>
        <p:nvSpPr>
          <p:cNvPr id="5" name="AutoShape 8"/>
          <p:cNvSpPr>
            <a:spLocks noChangeArrowheads="1"/>
          </p:cNvSpPr>
          <p:nvPr/>
        </p:nvSpPr>
        <p:spPr bwMode="auto">
          <a:xfrm>
            <a:off x="7186552" y="331606"/>
            <a:ext cx="4449762" cy="1643062"/>
          </a:xfrm>
          <a:prstGeom prst="flowChartManualInput">
            <a:avLst/>
          </a:prstGeom>
          <a:solidFill>
            <a:srgbClr val="D00242">
              <a:alpha val="71765"/>
            </a:srgbClr>
          </a:solidFill>
          <a:ln w="34925" algn="ctr">
            <a:solidFill>
              <a:srgbClr val="EAC8C4"/>
            </a:solidFill>
            <a:miter lim="800000"/>
            <a:headEnd/>
            <a:tailEnd/>
          </a:ln>
          <a:effectLst>
            <a:outerShdw dist="17961" dir="2700000" algn="ctr" rotWithShape="0">
              <a:srgbClr val="000000">
                <a:alpha val="50000"/>
              </a:srgbClr>
            </a:outerShdw>
          </a:effec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None/>
            </a:pPr>
            <a:r>
              <a:rPr lang="ar-EG" altLang="en-US" sz="4000" b="1" dirty="0">
                <a:solidFill>
                  <a:schemeClr val="bg1"/>
                </a:solidFill>
                <a:latin typeface="Times New Roman" panose="02020603050405020304" pitchFamily="18" charset="0"/>
                <a:cs typeface="Times New Roman" panose="02020603050405020304" pitchFamily="18" charset="0"/>
              </a:rPr>
              <a:t>الخطوة الثانية</a:t>
            </a:r>
          </a:p>
          <a:p>
            <a:pPr algn="l">
              <a:spcBef>
                <a:spcPct val="0"/>
              </a:spcBef>
              <a:buNone/>
            </a:pPr>
            <a:r>
              <a:rPr lang="ar-EG" altLang="en-US" sz="4000" b="1" dirty="0">
                <a:solidFill>
                  <a:srgbClr val="FFFF00"/>
                </a:solidFill>
                <a:latin typeface="Times New Roman" panose="02020603050405020304" pitchFamily="18" charset="0"/>
                <a:cs typeface="Times New Roman" panose="02020603050405020304" pitchFamily="18" charset="0"/>
              </a:rPr>
              <a:t>التوبة .. باب ضيق</a:t>
            </a:r>
            <a:endParaRPr lang="en-US" altLang="en-US" sz="4000" b="1" dirty="0">
              <a:solidFill>
                <a:srgbClr val="FFFF00"/>
              </a:solidFill>
              <a:latin typeface="Times New Roman" panose="02020603050405020304" pitchFamily="18" charset="0"/>
              <a:cs typeface="Times New Roman" panose="02020603050405020304" pitchFamily="18" charset="0"/>
            </a:endParaRPr>
          </a:p>
        </p:txBody>
      </p:sp>
      <p:sp>
        <p:nvSpPr>
          <p:cNvPr id="7" name="AutoShape 8"/>
          <p:cNvSpPr>
            <a:spLocks noChangeArrowheads="1"/>
          </p:cNvSpPr>
          <p:nvPr/>
        </p:nvSpPr>
        <p:spPr bwMode="auto">
          <a:xfrm flipH="1">
            <a:off x="464455" y="331248"/>
            <a:ext cx="6629825" cy="1643420"/>
          </a:xfrm>
          <a:prstGeom prst="flowChartManualInput">
            <a:avLst/>
          </a:prstGeom>
          <a:solidFill>
            <a:srgbClr val="D00242">
              <a:alpha val="71765"/>
            </a:srgbClr>
          </a:solidFill>
          <a:ln w="34925" algn="ctr">
            <a:solidFill>
              <a:srgbClr val="EAC8C4"/>
            </a:solidFill>
            <a:miter lim="800000"/>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None/>
            </a:pPr>
            <a:r>
              <a:rPr lang="en-US" altLang="en-US" sz="4000" b="1" dirty="0">
                <a:solidFill>
                  <a:schemeClr val="bg1"/>
                </a:solidFill>
                <a:latin typeface="Times New Roman" panose="02020603050405020304" pitchFamily="18" charset="0"/>
                <a:cs typeface="Times New Roman" panose="02020603050405020304" pitchFamily="18" charset="0"/>
              </a:rPr>
              <a:t>Second Step</a:t>
            </a:r>
            <a:endParaRPr lang="ar-EG" altLang="en-US" sz="4000" b="1" dirty="0">
              <a:solidFill>
                <a:schemeClr val="bg1"/>
              </a:solidFill>
              <a:latin typeface="Times New Roman" panose="02020603050405020304" pitchFamily="18" charset="0"/>
              <a:cs typeface="Times New Roman" panose="02020603050405020304" pitchFamily="18" charset="0"/>
            </a:endParaRPr>
          </a:p>
          <a:p>
            <a:pPr algn="l" rtl="0">
              <a:spcBef>
                <a:spcPct val="0"/>
              </a:spcBef>
              <a:buNone/>
            </a:pPr>
            <a:r>
              <a:rPr lang="en-US" altLang="en-US" sz="4000" b="1" dirty="0">
                <a:solidFill>
                  <a:schemeClr val="bg1"/>
                </a:solidFill>
                <a:latin typeface="Times New Roman" panose="02020603050405020304" pitchFamily="18" charset="0"/>
                <a:cs typeface="Times New Roman" panose="02020603050405020304" pitchFamily="18" charset="0"/>
              </a:rPr>
              <a:t>Repentance</a:t>
            </a:r>
            <a:r>
              <a:rPr lang="en-US" altLang="en-US" sz="4000" b="1" dirty="0">
                <a:solidFill>
                  <a:srgbClr val="FFFF00"/>
                </a:solidFill>
                <a:latin typeface="Times New Roman" panose="02020603050405020304" pitchFamily="18" charset="0"/>
                <a:cs typeface="Times New Roman" panose="02020603050405020304" pitchFamily="18" charset="0"/>
              </a:rPr>
              <a:t>.. A Narrow Gate</a:t>
            </a:r>
          </a:p>
        </p:txBody>
      </p:sp>
    </p:spTree>
    <p:extLst>
      <p:ext uri="{BB962C8B-B14F-4D97-AF65-F5344CB8AC3E}">
        <p14:creationId xmlns:p14="http://schemas.microsoft.com/office/powerpoint/2010/main" val="39541402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 calcmode="lin" valueType="num">
                                      <p:cBhvr>
                                        <p:cTn id="9" dur="500" fill="hold"/>
                                        <p:tgtEl>
                                          <p:spTgt spid="5"/>
                                        </p:tgtEl>
                                        <p:attrNameLst>
                                          <p:attrName>ppt_x</p:attrName>
                                        </p:attrNameLst>
                                      </p:cBhvr>
                                      <p:tavLst>
                                        <p:tav tm="0">
                                          <p:val>
                                            <p:fltVal val="0.5"/>
                                          </p:val>
                                        </p:tav>
                                        <p:tav tm="100000">
                                          <p:val>
                                            <p:strVal val="#ppt_x"/>
                                          </p:val>
                                        </p:tav>
                                      </p:tavLst>
                                    </p:anim>
                                    <p:anim calcmode="lin" valueType="num">
                                      <p:cBhvr>
                                        <p:cTn id="10" dur="500" fill="hold"/>
                                        <p:tgtEl>
                                          <p:spTgt spid="5"/>
                                        </p:tgtEl>
                                        <p:attrNameLst>
                                          <p:attrName>ppt_y</p:attrName>
                                        </p:attrNameLst>
                                      </p:cBhvr>
                                      <p:tavLst>
                                        <p:tav tm="0">
                                          <p:val>
                                            <p:fltVal val="0.5"/>
                                          </p:val>
                                        </p:tav>
                                        <p:tav tm="100000">
                                          <p:val>
                                            <p:strVal val="#ppt_y"/>
                                          </p:val>
                                        </p:tav>
                                      </p:tavLst>
                                    </p:anim>
                                  </p:childTnLst>
                                </p:cTn>
                              </p:par>
                              <p:par>
                                <p:cTn id="11" presetID="23" presetClass="entr" presetSubtype="528"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 calcmode="lin" valueType="num">
                                      <p:cBhvr>
                                        <p:cTn id="15" dur="500" fill="hold"/>
                                        <p:tgtEl>
                                          <p:spTgt spid="7"/>
                                        </p:tgtEl>
                                        <p:attrNameLst>
                                          <p:attrName>ppt_x</p:attrName>
                                        </p:attrNameLst>
                                      </p:cBhvr>
                                      <p:tavLst>
                                        <p:tav tm="0">
                                          <p:val>
                                            <p:fltVal val="0.5"/>
                                          </p:val>
                                        </p:tav>
                                        <p:tav tm="100000">
                                          <p:val>
                                            <p:strVal val="#ppt_x"/>
                                          </p:val>
                                        </p:tav>
                                      </p:tavLst>
                                    </p:anim>
                                    <p:anim calcmode="lin" valueType="num">
                                      <p:cBhvr>
                                        <p:cTn id="16" dur="500" fill="hold"/>
                                        <p:tgtEl>
                                          <p:spTgt spid="7"/>
                                        </p:tgtEl>
                                        <p:attrNameLst>
                                          <p:attrName>ppt_y</p:attrName>
                                        </p:attrNameLst>
                                      </p:cBhvr>
                                      <p:tavLst>
                                        <p:tav tm="0">
                                          <p:val>
                                            <p:fltVal val="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Plaque 4"/>
          <p:cNvSpPr>
            <a:spLocks noChangeArrowheads="1"/>
          </p:cNvSpPr>
          <p:nvPr/>
        </p:nvSpPr>
        <p:spPr bwMode="auto">
          <a:xfrm>
            <a:off x="135245" y="2257425"/>
            <a:ext cx="11727545" cy="4600575"/>
          </a:xfrm>
          <a:prstGeom prst="plaque">
            <a:avLst>
              <a:gd name="adj" fmla="val 16667"/>
            </a:avLst>
          </a:prstGeom>
          <a:solidFill>
            <a:schemeClr val="tx1">
              <a:alpha val="72156"/>
            </a:schemeClr>
          </a:solidFill>
          <a:ln w="34925" algn="ctr">
            <a:solidFill>
              <a:srgbClr val="FFCC99"/>
            </a:solidFill>
            <a:round/>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ar-EG" altLang="en-US" b="1" dirty="0">
                <a:solidFill>
                  <a:schemeClr val="bg1"/>
                </a:solidFill>
              </a:rPr>
              <a:t>فقال لهم بطرس توبوا و ليعتمد كل واحد منكم على اسم يسوع المسيح لغفران الخطايا فتقبلوا عطية الروح القدس </a:t>
            </a:r>
          </a:p>
          <a:p>
            <a:pPr algn="ctr">
              <a:spcBef>
                <a:spcPct val="0"/>
              </a:spcBef>
              <a:buFontTx/>
              <a:buNone/>
            </a:pPr>
            <a:r>
              <a:rPr lang="ar-EG" altLang="en-US" b="1" dirty="0">
                <a:solidFill>
                  <a:schemeClr val="bg1"/>
                </a:solidFill>
              </a:rPr>
              <a:t>(اع  2 :  38)</a:t>
            </a:r>
          </a:p>
          <a:p>
            <a:pPr algn="ctr" rtl="0">
              <a:spcBef>
                <a:spcPct val="0"/>
              </a:spcBef>
              <a:buFontTx/>
              <a:buNone/>
            </a:pPr>
            <a:r>
              <a:rPr lang="en-US" altLang="en-US" b="1" dirty="0">
                <a:solidFill>
                  <a:schemeClr val="bg1"/>
                </a:solidFill>
              </a:rPr>
              <a:t>Then Peter said to them, "Repent, and let every one of you be baptized in the name of Jesus Christ for the remission of sins; and you shall receive the gift of the Holy Spirit (Act  2 :  38)</a:t>
            </a:r>
          </a:p>
        </p:txBody>
      </p:sp>
      <p:sp>
        <p:nvSpPr>
          <p:cNvPr id="7" name="AutoShape 8"/>
          <p:cNvSpPr>
            <a:spLocks noChangeArrowheads="1"/>
          </p:cNvSpPr>
          <p:nvPr/>
        </p:nvSpPr>
        <p:spPr bwMode="auto">
          <a:xfrm>
            <a:off x="7186552" y="331606"/>
            <a:ext cx="4449762" cy="1643062"/>
          </a:xfrm>
          <a:prstGeom prst="flowChartManualInput">
            <a:avLst/>
          </a:prstGeom>
          <a:solidFill>
            <a:srgbClr val="D00242">
              <a:alpha val="72156"/>
            </a:srgbClr>
          </a:solidFill>
          <a:ln w="34925" algn="ctr">
            <a:solidFill>
              <a:srgbClr val="EAC8C4"/>
            </a:solidFill>
            <a:miter lim="800000"/>
            <a:headEnd/>
            <a:tailEnd/>
          </a:ln>
          <a:effectLst>
            <a:outerShdw dist="17961" dir="2700000" algn="ctr" rotWithShape="0">
              <a:srgbClr val="000000">
                <a:alpha val="50000"/>
              </a:srgbClr>
            </a:outerShdw>
          </a:effec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None/>
            </a:pPr>
            <a:r>
              <a:rPr lang="ar-EG" altLang="en-US" sz="4000" b="1" dirty="0">
                <a:solidFill>
                  <a:schemeClr val="bg1"/>
                </a:solidFill>
                <a:latin typeface="Times New Roman" panose="02020603050405020304" pitchFamily="18" charset="0"/>
                <a:cs typeface="Times New Roman" panose="02020603050405020304" pitchFamily="18" charset="0"/>
              </a:rPr>
              <a:t>الخطوة الثانية</a:t>
            </a:r>
          </a:p>
          <a:p>
            <a:pPr algn="l">
              <a:spcBef>
                <a:spcPct val="0"/>
              </a:spcBef>
              <a:buNone/>
            </a:pPr>
            <a:r>
              <a:rPr lang="ar-EG" altLang="en-US" sz="4000" b="1" dirty="0">
                <a:solidFill>
                  <a:srgbClr val="FFFF00"/>
                </a:solidFill>
                <a:latin typeface="Times New Roman" panose="02020603050405020304" pitchFamily="18" charset="0"/>
                <a:cs typeface="Times New Roman" panose="02020603050405020304" pitchFamily="18" charset="0"/>
              </a:rPr>
              <a:t>التوبة .. باب ضيق</a:t>
            </a:r>
            <a:endParaRPr lang="en-US" altLang="en-US" sz="4000" b="1" dirty="0">
              <a:solidFill>
                <a:srgbClr val="FFFF00"/>
              </a:solidFill>
              <a:latin typeface="Times New Roman" panose="02020603050405020304" pitchFamily="18" charset="0"/>
              <a:cs typeface="Times New Roman" panose="02020603050405020304" pitchFamily="18" charset="0"/>
            </a:endParaRPr>
          </a:p>
        </p:txBody>
      </p:sp>
      <p:sp>
        <p:nvSpPr>
          <p:cNvPr id="8" name="AutoShape 8"/>
          <p:cNvSpPr>
            <a:spLocks noChangeArrowheads="1"/>
          </p:cNvSpPr>
          <p:nvPr/>
        </p:nvSpPr>
        <p:spPr bwMode="auto">
          <a:xfrm flipH="1">
            <a:off x="464455" y="331248"/>
            <a:ext cx="6629825" cy="1643420"/>
          </a:xfrm>
          <a:prstGeom prst="flowChartManualInput">
            <a:avLst/>
          </a:prstGeom>
          <a:solidFill>
            <a:srgbClr val="D00242">
              <a:alpha val="72156"/>
            </a:srgbClr>
          </a:solidFill>
          <a:ln w="34925" algn="ctr">
            <a:solidFill>
              <a:srgbClr val="EAC8C4"/>
            </a:solidFill>
            <a:miter lim="800000"/>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None/>
            </a:pPr>
            <a:r>
              <a:rPr lang="en-US" altLang="en-US" sz="4000" b="1" dirty="0">
                <a:solidFill>
                  <a:schemeClr val="bg1"/>
                </a:solidFill>
                <a:latin typeface="Times New Roman" panose="02020603050405020304" pitchFamily="18" charset="0"/>
                <a:cs typeface="Times New Roman" panose="02020603050405020304" pitchFamily="18" charset="0"/>
              </a:rPr>
              <a:t>Second Step</a:t>
            </a:r>
            <a:endParaRPr lang="ar-EG" altLang="en-US" sz="4000" b="1" dirty="0">
              <a:solidFill>
                <a:schemeClr val="bg1"/>
              </a:solidFill>
              <a:latin typeface="Times New Roman" panose="02020603050405020304" pitchFamily="18" charset="0"/>
              <a:cs typeface="Times New Roman" panose="02020603050405020304" pitchFamily="18" charset="0"/>
            </a:endParaRPr>
          </a:p>
          <a:p>
            <a:pPr algn="l" rtl="0">
              <a:spcBef>
                <a:spcPct val="0"/>
              </a:spcBef>
              <a:buNone/>
            </a:pPr>
            <a:r>
              <a:rPr lang="en-US" altLang="en-US" sz="4000" b="1" dirty="0">
                <a:solidFill>
                  <a:srgbClr val="FFFF00"/>
                </a:solidFill>
                <a:latin typeface="Times New Roman" panose="02020603050405020304" pitchFamily="18" charset="0"/>
                <a:cs typeface="Times New Roman" panose="02020603050405020304" pitchFamily="18" charset="0"/>
              </a:rPr>
              <a:t>Repentance.. A Narrow Gate</a:t>
            </a:r>
          </a:p>
        </p:txBody>
      </p:sp>
    </p:spTree>
    <p:extLst>
      <p:ext uri="{BB962C8B-B14F-4D97-AF65-F5344CB8AC3E}">
        <p14:creationId xmlns:p14="http://schemas.microsoft.com/office/powerpoint/2010/main" val="38533453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Plaque 3">
            <a:extLst>
              <a:ext uri="{FF2B5EF4-FFF2-40B4-BE49-F238E27FC236}">
                <a16:creationId xmlns:a16="http://schemas.microsoft.com/office/drawing/2014/main" id="{7C147A10-D0C2-4BB0-89A5-21B59165BB11}"/>
              </a:ext>
            </a:extLst>
          </p:cNvPr>
          <p:cNvSpPr>
            <a:spLocks noChangeArrowheads="1"/>
          </p:cNvSpPr>
          <p:nvPr/>
        </p:nvSpPr>
        <p:spPr bwMode="auto">
          <a:xfrm>
            <a:off x="795803" y="2897505"/>
            <a:ext cx="10233250" cy="3960495"/>
          </a:xfrm>
          <a:prstGeom prst="plaque">
            <a:avLst>
              <a:gd name="adj" fmla="val 16667"/>
            </a:avLst>
          </a:prstGeom>
          <a:solidFill>
            <a:schemeClr val="tx1">
              <a:alpha val="65097"/>
            </a:schemeClr>
          </a:solidFill>
          <a:ln w="34925" algn="ctr">
            <a:solidFill>
              <a:srgbClr val="FFCC99"/>
            </a:solidFill>
            <a:round/>
            <a:headEnd/>
            <a:tailEnd/>
          </a:ln>
          <a:effectLst>
            <a:outerShdw dist="17961" dir="2700000" algn="ctr" rotWithShape="0">
              <a:srgbClr val="000000">
                <a:alpha val="50000"/>
              </a:srgbClr>
            </a:outerShdw>
          </a:effec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a:defRPr/>
            </a:pPr>
            <a:r>
              <a:rPr lang="ar-EG" sz="3200" b="1" dirty="0">
                <a:solidFill>
                  <a:schemeClr val="bg1"/>
                </a:solidFill>
              </a:rPr>
              <a:t>من اجل ذلك اقول لك قد غفرت خطاياها الكثيرة لانها احبت كثيرا و الذي يغفر له قليل يحب قليلا (لو  7 :  47)</a:t>
            </a:r>
          </a:p>
          <a:p>
            <a:pPr algn="ctr">
              <a:defRPr/>
            </a:pPr>
            <a:r>
              <a:rPr lang="en-US" sz="3200" b="1" dirty="0">
                <a:solidFill>
                  <a:schemeClr val="bg1"/>
                </a:solidFill>
              </a:rPr>
              <a:t>"Therefore I say to you, her sins, [which are] many, are forgiven, for she loved much. But to whom little is forgiven, [the same] loves little"  (</a:t>
            </a:r>
            <a:r>
              <a:rPr lang="en-US" sz="3200" b="1" dirty="0" err="1">
                <a:solidFill>
                  <a:schemeClr val="bg1"/>
                </a:solidFill>
              </a:rPr>
              <a:t>Luk</a:t>
            </a:r>
            <a:r>
              <a:rPr lang="en-US" sz="3200" b="1" dirty="0">
                <a:solidFill>
                  <a:schemeClr val="bg1"/>
                </a:solidFill>
              </a:rPr>
              <a:t>  7 :  47)</a:t>
            </a:r>
          </a:p>
        </p:txBody>
      </p:sp>
      <p:sp>
        <p:nvSpPr>
          <p:cNvPr id="5" name="AutoShape 8"/>
          <p:cNvSpPr>
            <a:spLocks noChangeArrowheads="1"/>
          </p:cNvSpPr>
          <p:nvPr/>
        </p:nvSpPr>
        <p:spPr bwMode="auto">
          <a:xfrm>
            <a:off x="7186552" y="331606"/>
            <a:ext cx="4449762" cy="1643062"/>
          </a:xfrm>
          <a:prstGeom prst="flowChartManualInput">
            <a:avLst/>
          </a:prstGeom>
          <a:solidFill>
            <a:srgbClr val="D00242">
              <a:alpha val="72156"/>
            </a:srgbClr>
          </a:solidFill>
          <a:ln w="34925" algn="ctr">
            <a:solidFill>
              <a:srgbClr val="EAC8C4"/>
            </a:solidFill>
            <a:miter lim="800000"/>
            <a:headEnd/>
            <a:tailEnd/>
          </a:ln>
          <a:effectLst>
            <a:outerShdw dist="17961" dir="2700000" algn="ctr" rotWithShape="0">
              <a:srgbClr val="000000">
                <a:alpha val="50000"/>
              </a:srgbClr>
            </a:outerShdw>
          </a:effec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None/>
            </a:pPr>
            <a:r>
              <a:rPr lang="ar-EG" altLang="en-US" sz="4000" b="1" dirty="0">
                <a:solidFill>
                  <a:schemeClr val="bg1"/>
                </a:solidFill>
                <a:latin typeface="Times New Roman" panose="02020603050405020304" pitchFamily="18" charset="0"/>
                <a:cs typeface="Times New Roman" panose="02020603050405020304" pitchFamily="18" charset="0"/>
              </a:rPr>
              <a:t>الخطوة الثانية</a:t>
            </a:r>
          </a:p>
          <a:p>
            <a:pPr algn="l">
              <a:spcBef>
                <a:spcPct val="0"/>
              </a:spcBef>
              <a:buNone/>
            </a:pPr>
            <a:r>
              <a:rPr lang="ar-EG" altLang="en-US" sz="4000" b="1" dirty="0">
                <a:solidFill>
                  <a:srgbClr val="FFFF00"/>
                </a:solidFill>
                <a:latin typeface="Times New Roman" panose="02020603050405020304" pitchFamily="18" charset="0"/>
                <a:cs typeface="Times New Roman" panose="02020603050405020304" pitchFamily="18" charset="0"/>
              </a:rPr>
              <a:t>التوبة .. باب ضيق</a:t>
            </a:r>
            <a:endParaRPr lang="en-US" altLang="en-US" sz="4000" b="1" dirty="0">
              <a:solidFill>
                <a:srgbClr val="FFFF00"/>
              </a:solidFill>
              <a:latin typeface="Times New Roman" panose="02020603050405020304" pitchFamily="18" charset="0"/>
              <a:cs typeface="Times New Roman" panose="02020603050405020304" pitchFamily="18" charset="0"/>
            </a:endParaRPr>
          </a:p>
        </p:txBody>
      </p:sp>
      <p:sp>
        <p:nvSpPr>
          <p:cNvPr id="7" name="AutoShape 8"/>
          <p:cNvSpPr>
            <a:spLocks noChangeArrowheads="1"/>
          </p:cNvSpPr>
          <p:nvPr/>
        </p:nvSpPr>
        <p:spPr bwMode="auto">
          <a:xfrm flipH="1">
            <a:off x="464455" y="331248"/>
            <a:ext cx="6629825" cy="1643420"/>
          </a:xfrm>
          <a:prstGeom prst="flowChartManualInput">
            <a:avLst/>
          </a:prstGeom>
          <a:solidFill>
            <a:srgbClr val="D00242">
              <a:alpha val="72156"/>
            </a:srgbClr>
          </a:solidFill>
          <a:ln w="34925" algn="ctr">
            <a:solidFill>
              <a:srgbClr val="EAC8C4"/>
            </a:solidFill>
            <a:miter lim="800000"/>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None/>
            </a:pPr>
            <a:r>
              <a:rPr lang="en-US" altLang="en-US" sz="4000" b="1" dirty="0">
                <a:solidFill>
                  <a:schemeClr val="bg1"/>
                </a:solidFill>
                <a:latin typeface="Times New Roman" panose="02020603050405020304" pitchFamily="18" charset="0"/>
                <a:cs typeface="Times New Roman" panose="02020603050405020304" pitchFamily="18" charset="0"/>
              </a:rPr>
              <a:t>Second Step</a:t>
            </a:r>
            <a:endParaRPr lang="ar-EG" altLang="en-US" sz="4000" b="1" dirty="0">
              <a:solidFill>
                <a:schemeClr val="bg1"/>
              </a:solidFill>
              <a:latin typeface="Times New Roman" panose="02020603050405020304" pitchFamily="18" charset="0"/>
              <a:cs typeface="Times New Roman" panose="02020603050405020304" pitchFamily="18" charset="0"/>
            </a:endParaRPr>
          </a:p>
          <a:p>
            <a:pPr algn="l" rtl="0">
              <a:spcBef>
                <a:spcPct val="0"/>
              </a:spcBef>
              <a:buNone/>
            </a:pPr>
            <a:r>
              <a:rPr lang="en-US" altLang="en-US" sz="4000" b="1" dirty="0">
                <a:solidFill>
                  <a:srgbClr val="FFFF00"/>
                </a:solidFill>
                <a:latin typeface="Times New Roman" panose="02020603050405020304" pitchFamily="18" charset="0"/>
                <a:cs typeface="Times New Roman" panose="02020603050405020304" pitchFamily="18" charset="0"/>
              </a:rPr>
              <a:t>Repentance.. A Narrow Gate</a:t>
            </a:r>
          </a:p>
        </p:txBody>
      </p:sp>
    </p:spTree>
    <p:extLst>
      <p:ext uri="{BB962C8B-B14F-4D97-AF65-F5344CB8AC3E}">
        <p14:creationId xmlns:p14="http://schemas.microsoft.com/office/powerpoint/2010/main" val="19939719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Oval 3">
            <a:extLst>
              <a:ext uri="{FF2B5EF4-FFF2-40B4-BE49-F238E27FC236}">
                <a16:creationId xmlns:a16="http://schemas.microsoft.com/office/drawing/2014/main" id="{E33C1BA6-5D97-4E78-87B0-3643836C039D}"/>
              </a:ext>
            </a:extLst>
          </p:cNvPr>
          <p:cNvSpPr>
            <a:spLocks noChangeArrowheads="1"/>
          </p:cNvSpPr>
          <p:nvPr/>
        </p:nvSpPr>
        <p:spPr bwMode="auto">
          <a:xfrm>
            <a:off x="2010218" y="3862696"/>
            <a:ext cx="8117928" cy="697885"/>
          </a:xfrm>
          <a:prstGeom prst="foldedCorner">
            <a:avLst>
              <a:gd name="adj" fmla="val 16667"/>
            </a:avLst>
          </a:prstGeom>
          <a:solidFill>
            <a:srgbClr val="0070C0">
              <a:alpha val="70195"/>
            </a:srgbClr>
          </a:solidFill>
          <a:ln w="28575">
            <a:solidFill>
              <a:srgbClr val="CCECFF"/>
            </a:solidFill>
            <a:round/>
            <a:headEnd/>
            <a:tailEnd/>
          </a:ln>
          <a:effectLst>
            <a:outerShdw blurRad="12700" dist="12700" dir="5400000" algn="ctr" rotWithShape="0">
              <a:schemeClr val="tx1">
                <a:alpha val="94000"/>
              </a:schemeClr>
            </a:outerShdw>
          </a:effectLst>
        </p:spPr>
        <p:txBody>
          <a:bodyPr wrap="none" anchor="ctr">
            <a:spAutoFit/>
          </a:bodyPr>
          <a:lstStyle/>
          <a:p>
            <a:pPr algn="ctr" rtl="1" eaLnBrk="1" hangingPunct="1">
              <a:defRPr/>
            </a:pPr>
            <a:r>
              <a:rPr lang="ar-EG" sz="3200" b="1" dirty="0">
                <a:solidFill>
                  <a:schemeClr val="bg1"/>
                </a:solidFill>
                <a:latin typeface="Times New Roman" pitchFamily="18" charset="0"/>
                <a:cs typeface="Times New Roman" pitchFamily="18" charset="0"/>
              </a:rPr>
              <a:t>تحتاج لجهاد ترك الشر</a:t>
            </a:r>
            <a:r>
              <a:rPr lang="en-US" sz="3200" b="1" dirty="0">
                <a:solidFill>
                  <a:schemeClr val="bg1"/>
                </a:solidFill>
                <a:latin typeface="Times New Roman" pitchFamily="18" charset="0"/>
                <a:cs typeface="Times New Roman" pitchFamily="18" charset="0"/>
              </a:rPr>
              <a:t> Needs Struggle to Quit Evil </a:t>
            </a:r>
            <a:endParaRPr lang="ar-EG" sz="3200" b="1" dirty="0">
              <a:solidFill>
                <a:schemeClr val="bg1"/>
              </a:solidFill>
              <a:latin typeface="Times New Roman" pitchFamily="18" charset="0"/>
              <a:cs typeface="Times New Roman" pitchFamily="18" charset="0"/>
            </a:endParaRPr>
          </a:p>
        </p:txBody>
      </p:sp>
      <p:sp>
        <p:nvSpPr>
          <p:cNvPr id="4" name="Folded Corner 3">
            <a:extLst>
              <a:ext uri="{FF2B5EF4-FFF2-40B4-BE49-F238E27FC236}">
                <a16:creationId xmlns:a16="http://schemas.microsoft.com/office/drawing/2014/main" id="{799F8248-32F5-447B-85C9-6ED02E1A97EC}"/>
              </a:ext>
            </a:extLst>
          </p:cNvPr>
          <p:cNvSpPr>
            <a:spLocks noChangeArrowheads="1"/>
          </p:cNvSpPr>
          <p:nvPr/>
        </p:nvSpPr>
        <p:spPr bwMode="auto">
          <a:xfrm>
            <a:off x="2087572" y="4716083"/>
            <a:ext cx="7839005" cy="697885"/>
          </a:xfrm>
          <a:prstGeom prst="foldedCorner">
            <a:avLst>
              <a:gd name="adj" fmla="val 16667"/>
            </a:avLst>
          </a:prstGeom>
          <a:solidFill>
            <a:schemeClr val="accent1">
              <a:lumMod val="50000"/>
              <a:alpha val="75000"/>
            </a:schemeClr>
          </a:solidFill>
          <a:ln w="34925" algn="ctr">
            <a:solidFill>
              <a:srgbClr val="FFCC99"/>
            </a:solidFill>
            <a:round/>
            <a:headEnd/>
            <a:tailEnd/>
          </a:ln>
          <a:effectLst>
            <a:outerShdw dist="17961" dir="2700000" algn="ctr" rotWithShape="0">
              <a:srgbClr val="000000">
                <a:alpha val="96000"/>
              </a:srgbClr>
            </a:outerShdw>
          </a:effectLst>
        </p:spPr>
        <p:txBody>
          <a:bodyPr wrap="none" tIns="91440" bIns="0" anchor="ctr">
            <a:spAutoFit/>
          </a:bodyPr>
          <a:lstStyle/>
          <a:p>
            <a:pPr algn="just" rtl="1" eaLnBrk="1" hangingPunct="1">
              <a:defRPr/>
            </a:pPr>
            <a:r>
              <a:rPr lang="ar-EG" sz="3200" b="1" dirty="0">
                <a:solidFill>
                  <a:schemeClr val="bg1"/>
                </a:solidFill>
                <a:latin typeface="Times New Roman" pitchFamily="18" charset="0"/>
                <a:cs typeface="Times New Roman" pitchFamily="18" charset="0"/>
              </a:rPr>
              <a:t>تحتاج إلى تجديد الذهن</a:t>
            </a:r>
            <a:r>
              <a:rPr lang="en-US" sz="3200" b="1" dirty="0">
                <a:solidFill>
                  <a:schemeClr val="bg1"/>
                </a:solidFill>
                <a:latin typeface="Times New Roman" pitchFamily="18" charset="0"/>
                <a:cs typeface="Times New Roman" pitchFamily="18" charset="0"/>
              </a:rPr>
              <a:t> Needs to Renew the Mind </a:t>
            </a:r>
          </a:p>
        </p:txBody>
      </p:sp>
      <p:sp>
        <p:nvSpPr>
          <p:cNvPr id="5" name="Folded Corner 4"/>
          <p:cNvSpPr>
            <a:spLocks noChangeArrowheads="1"/>
          </p:cNvSpPr>
          <p:nvPr/>
        </p:nvSpPr>
        <p:spPr bwMode="auto">
          <a:xfrm>
            <a:off x="2099986" y="5734541"/>
            <a:ext cx="7938392" cy="697885"/>
          </a:xfrm>
          <a:prstGeom prst="foldedCorner">
            <a:avLst>
              <a:gd name="adj" fmla="val 16667"/>
            </a:avLst>
          </a:prstGeom>
          <a:solidFill>
            <a:schemeClr val="tx1">
              <a:alpha val="69019"/>
            </a:schemeClr>
          </a:solidFill>
          <a:ln w="34925" algn="ctr">
            <a:solidFill>
              <a:srgbClr val="FFCC99"/>
            </a:solidFill>
            <a:round/>
            <a:headEnd/>
            <a:tailEnd/>
          </a:ln>
          <a:effectLst>
            <a:outerShdw dist="17961" dir="2700000" algn="ctr" rotWithShape="0">
              <a:srgbClr val="000000">
                <a:alpha val="50000"/>
              </a:srgbClr>
            </a:outerShdw>
          </a:effectLst>
        </p:spPr>
        <p:txBody>
          <a:bodyPr wrap="non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buFontTx/>
              <a:buNone/>
            </a:pPr>
            <a:r>
              <a:rPr lang="ar-EG" altLang="en-US" b="1" dirty="0">
                <a:solidFill>
                  <a:schemeClr val="bg1"/>
                </a:solidFill>
                <a:latin typeface="Times New Roman" panose="02020603050405020304" pitchFamily="18" charset="0"/>
                <a:cs typeface="Times New Roman" panose="02020603050405020304" pitchFamily="18" charset="0"/>
              </a:rPr>
              <a:t>تحتاج إلى تغيير الذهن</a:t>
            </a:r>
            <a:r>
              <a:rPr lang="en-US" altLang="en-US" b="1" dirty="0">
                <a:solidFill>
                  <a:schemeClr val="bg1"/>
                </a:solidFill>
                <a:latin typeface="Times New Roman" panose="02020603050405020304" pitchFamily="18" charset="0"/>
                <a:cs typeface="Times New Roman" panose="02020603050405020304" pitchFamily="18" charset="0"/>
              </a:rPr>
              <a:t> Needs to Change the Mind </a:t>
            </a:r>
          </a:p>
        </p:txBody>
      </p:sp>
      <p:sp>
        <p:nvSpPr>
          <p:cNvPr id="6" name="Rectangle 5"/>
          <p:cNvSpPr>
            <a:spLocks noChangeArrowheads="1"/>
          </p:cNvSpPr>
          <p:nvPr/>
        </p:nvSpPr>
        <p:spPr bwMode="auto">
          <a:xfrm>
            <a:off x="2307771" y="2348964"/>
            <a:ext cx="7522823" cy="1077218"/>
          </a:xfrm>
          <a:prstGeom prst="rect">
            <a:avLst/>
          </a:prstGeom>
          <a:solidFill>
            <a:srgbClr val="9E0000">
              <a:alpha val="70979"/>
            </a:srgbClr>
          </a:solidFill>
          <a:ln w="38100" algn="ctr">
            <a:solidFill>
              <a:srgbClr val="EAC8C4"/>
            </a:solidFill>
            <a:miter lim="800000"/>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ar-EG" altLang="en-US" b="1" dirty="0">
                <a:solidFill>
                  <a:schemeClr val="bg1"/>
                </a:solidFill>
                <a:latin typeface="Times New Roman" panose="02020603050405020304" pitchFamily="18" charset="0"/>
                <a:cs typeface="Times New Roman" panose="02020603050405020304" pitchFamily="18" charset="0"/>
              </a:rPr>
              <a:t>التوبة ... باب ضيق .. لأنها :</a:t>
            </a:r>
            <a:endParaRPr lang="en-US" altLang="en-US" b="1" dirty="0">
              <a:solidFill>
                <a:schemeClr val="bg1"/>
              </a:solidFill>
              <a:latin typeface="Times New Roman" panose="02020603050405020304" pitchFamily="18" charset="0"/>
              <a:cs typeface="Times New Roman" panose="02020603050405020304" pitchFamily="18" charset="0"/>
            </a:endParaRPr>
          </a:p>
          <a:p>
            <a:pPr algn="ctr">
              <a:spcBef>
                <a:spcPct val="0"/>
              </a:spcBef>
              <a:buNone/>
            </a:pPr>
            <a:r>
              <a:rPr lang="en-US" altLang="en-US" b="1" dirty="0">
                <a:solidFill>
                  <a:schemeClr val="bg1"/>
                </a:solidFill>
                <a:latin typeface="Times New Roman" panose="02020603050405020304" pitchFamily="18" charset="0"/>
                <a:cs typeface="Times New Roman" panose="02020603050405020304" pitchFamily="18" charset="0"/>
              </a:rPr>
              <a:t>Repentance .. A Narrow Gate .. Because:</a:t>
            </a:r>
            <a:endParaRPr lang="ar-EG" altLang="en-US" b="1" dirty="0">
              <a:solidFill>
                <a:schemeClr val="bg1"/>
              </a:solidFill>
              <a:latin typeface="Times New Roman" panose="02020603050405020304" pitchFamily="18" charset="0"/>
              <a:cs typeface="Times New Roman" panose="02020603050405020304" pitchFamily="18" charset="0"/>
            </a:endParaRPr>
          </a:p>
        </p:txBody>
      </p:sp>
      <p:sp>
        <p:nvSpPr>
          <p:cNvPr id="8" name="AutoShape 8"/>
          <p:cNvSpPr>
            <a:spLocks noChangeArrowheads="1"/>
          </p:cNvSpPr>
          <p:nvPr/>
        </p:nvSpPr>
        <p:spPr bwMode="auto">
          <a:xfrm>
            <a:off x="7186552" y="331606"/>
            <a:ext cx="4449762" cy="1643062"/>
          </a:xfrm>
          <a:prstGeom prst="flowChartManualInput">
            <a:avLst/>
          </a:prstGeom>
          <a:solidFill>
            <a:srgbClr val="D00242">
              <a:alpha val="72156"/>
            </a:srgbClr>
          </a:solidFill>
          <a:ln w="34925" algn="ctr">
            <a:solidFill>
              <a:srgbClr val="EAC8C4"/>
            </a:solidFill>
            <a:miter lim="800000"/>
            <a:headEnd/>
            <a:tailEnd/>
          </a:ln>
          <a:effectLst>
            <a:outerShdw dist="17961" dir="2700000" algn="ctr" rotWithShape="0">
              <a:srgbClr val="000000">
                <a:alpha val="50000"/>
              </a:srgbClr>
            </a:outerShdw>
          </a:effec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None/>
            </a:pPr>
            <a:r>
              <a:rPr lang="ar-EG" altLang="en-US" sz="4000" b="1" dirty="0">
                <a:solidFill>
                  <a:schemeClr val="bg1"/>
                </a:solidFill>
                <a:latin typeface="Times New Roman" panose="02020603050405020304" pitchFamily="18" charset="0"/>
                <a:cs typeface="Times New Roman" panose="02020603050405020304" pitchFamily="18" charset="0"/>
              </a:rPr>
              <a:t>الخطوة الثانية</a:t>
            </a:r>
          </a:p>
          <a:p>
            <a:pPr algn="l">
              <a:spcBef>
                <a:spcPct val="0"/>
              </a:spcBef>
              <a:buNone/>
            </a:pPr>
            <a:r>
              <a:rPr lang="ar-EG" altLang="en-US" sz="4000" b="1" dirty="0">
                <a:solidFill>
                  <a:srgbClr val="FFFF00"/>
                </a:solidFill>
                <a:latin typeface="Times New Roman" panose="02020603050405020304" pitchFamily="18" charset="0"/>
                <a:cs typeface="Times New Roman" panose="02020603050405020304" pitchFamily="18" charset="0"/>
              </a:rPr>
              <a:t>التوبة .. باب ضيق</a:t>
            </a:r>
            <a:endParaRPr lang="en-US" altLang="en-US" sz="4000" b="1" dirty="0">
              <a:solidFill>
                <a:srgbClr val="FFFF00"/>
              </a:solidFill>
              <a:latin typeface="Times New Roman" panose="02020603050405020304" pitchFamily="18" charset="0"/>
              <a:cs typeface="Times New Roman" panose="02020603050405020304" pitchFamily="18" charset="0"/>
            </a:endParaRPr>
          </a:p>
        </p:txBody>
      </p:sp>
      <p:sp>
        <p:nvSpPr>
          <p:cNvPr id="9" name="AutoShape 8"/>
          <p:cNvSpPr>
            <a:spLocks noChangeArrowheads="1"/>
          </p:cNvSpPr>
          <p:nvPr/>
        </p:nvSpPr>
        <p:spPr bwMode="auto">
          <a:xfrm flipH="1">
            <a:off x="464455" y="331248"/>
            <a:ext cx="6629825" cy="1643420"/>
          </a:xfrm>
          <a:prstGeom prst="flowChartManualInput">
            <a:avLst/>
          </a:prstGeom>
          <a:solidFill>
            <a:srgbClr val="D00242">
              <a:alpha val="72156"/>
            </a:srgbClr>
          </a:solidFill>
          <a:ln w="34925" algn="ctr">
            <a:solidFill>
              <a:srgbClr val="EAC8C4"/>
            </a:solidFill>
            <a:miter lim="800000"/>
            <a:headEnd/>
            <a:tailEnd/>
          </a:ln>
          <a:effectLst>
            <a:outerShdw dist="17961" dir="2700000" algn="ctr" rotWithShape="0">
              <a:srgbClr val="000000">
                <a:alpha val="50000"/>
              </a:srgbClr>
            </a:outerShdw>
          </a:effectLst>
        </p:spPr>
        <p:txBody>
          <a:bodyPr wrap="square">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None/>
            </a:pPr>
            <a:r>
              <a:rPr lang="en-US" altLang="en-US" sz="4000" b="1" dirty="0">
                <a:solidFill>
                  <a:schemeClr val="bg1"/>
                </a:solidFill>
                <a:latin typeface="Times New Roman" panose="02020603050405020304" pitchFamily="18" charset="0"/>
                <a:cs typeface="Times New Roman" panose="02020603050405020304" pitchFamily="18" charset="0"/>
              </a:rPr>
              <a:t>Second Step</a:t>
            </a:r>
            <a:endParaRPr lang="ar-EG" altLang="en-US" sz="4000" b="1" dirty="0">
              <a:solidFill>
                <a:schemeClr val="bg1"/>
              </a:solidFill>
              <a:latin typeface="Times New Roman" panose="02020603050405020304" pitchFamily="18" charset="0"/>
              <a:cs typeface="Times New Roman" panose="02020603050405020304" pitchFamily="18" charset="0"/>
            </a:endParaRPr>
          </a:p>
          <a:p>
            <a:pPr algn="l" rtl="0">
              <a:spcBef>
                <a:spcPct val="0"/>
              </a:spcBef>
              <a:buNone/>
            </a:pPr>
            <a:r>
              <a:rPr lang="en-US" altLang="en-US" sz="4000" b="1" dirty="0">
                <a:solidFill>
                  <a:srgbClr val="FFFF00"/>
                </a:solidFill>
                <a:latin typeface="Times New Roman" panose="02020603050405020304" pitchFamily="18" charset="0"/>
                <a:cs typeface="Times New Roman" panose="02020603050405020304" pitchFamily="18" charset="0"/>
              </a:rPr>
              <a:t>Repentance.. A Narrow Gate</a:t>
            </a:r>
          </a:p>
        </p:txBody>
      </p:sp>
    </p:spTree>
    <p:extLst>
      <p:ext uri="{BB962C8B-B14F-4D97-AF65-F5344CB8AC3E}">
        <p14:creationId xmlns:p14="http://schemas.microsoft.com/office/powerpoint/2010/main" val="8824086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1717</TotalTime>
  <Words>1749</Words>
  <Application>Microsoft Office PowerPoint</Application>
  <PresentationFormat>Widescreen</PresentationFormat>
  <Paragraphs>177</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Shereen Seif</dc:creator>
  <cp:lastModifiedBy>Hgaras hgaras</cp:lastModifiedBy>
  <cp:revision>14</cp:revision>
  <dcterms:created xsi:type="dcterms:W3CDTF">2019-08-14T16:45:35Z</dcterms:created>
  <dcterms:modified xsi:type="dcterms:W3CDTF">2019-08-16T00:14:57Z</dcterms:modified>
</cp:coreProperties>
</file>